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60" r:id="rId5"/>
    <p:sldId id="259" r:id="rId6"/>
    <p:sldId id="279" r:id="rId7"/>
    <p:sldId id="280" r:id="rId8"/>
    <p:sldId id="288" r:id="rId9"/>
    <p:sldId id="281" r:id="rId10"/>
    <p:sldId id="268" r:id="rId11"/>
    <p:sldId id="266" r:id="rId12"/>
    <p:sldId id="282" r:id="rId13"/>
    <p:sldId id="283" r:id="rId14"/>
    <p:sldId id="286" r:id="rId15"/>
    <p:sldId id="284" r:id="rId16"/>
    <p:sldId id="265" r:id="rId17"/>
    <p:sldId id="267" r:id="rId18"/>
    <p:sldId id="269" r:id="rId19"/>
    <p:sldId id="261" r:id="rId20"/>
    <p:sldId id="262" r:id="rId21"/>
    <p:sldId id="263" r:id="rId22"/>
    <p:sldId id="270" r:id="rId23"/>
    <p:sldId id="271" r:id="rId24"/>
    <p:sldId id="272" r:id="rId25"/>
    <p:sldId id="274" r:id="rId26"/>
    <p:sldId id="275" r:id="rId27"/>
    <p:sldId id="276" r:id="rId28"/>
    <p:sldId id="277" r:id="rId29"/>
    <p:sldId id="285" r:id="rId30"/>
    <p:sldId id="287" r:id="rId31"/>
    <p:sldId id="289" r:id="rId32"/>
    <p:sldId id="278" r:id="rId3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64B31-5861-40C6-B077-8189EC673E4A}" v="27" dt="2023-04-20T06:16:46.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549" autoAdjust="0"/>
  </p:normalViewPr>
  <p:slideViewPr>
    <p:cSldViewPr snapToGrid="0">
      <p:cViewPr varScale="1">
        <p:scale>
          <a:sx n="88" d="100"/>
          <a:sy n="88" d="100"/>
        </p:scale>
        <p:origin x="60" y="1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Rovo" userId="b7c919bfee606480" providerId="LiveId" clId="{E43813CA-EC4A-4CE0-9542-5BC73DEC2BA1}"/>
    <pc:docChg chg="modSld">
      <pc:chgData name="Marta Rovo" userId="b7c919bfee606480" providerId="LiveId" clId="{E43813CA-EC4A-4CE0-9542-5BC73DEC2BA1}" dt="2023-04-20T16:08:45.233" v="31" actId="20577"/>
      <pc:docMkLst>
        <pc:docMk/>
      </pc:docMkLst>
      <pc:sldChg chg="modSp mod">
        <pc:chgData name="Marta Rovo" userId="b7c919bfee606480" providerId="LiveId" clId="{E43813CA-EC4A-4CE0-9542-5BC73DEC2BA1}" dt="2023-04-20T16:03:34.043" v="10" actId="20577"/>
        <pc:sldMkLst>
          <pc:docMk/>
          <pc:sldMk cId="82935970" sldId="258"/>
        </pc:sldMkLst>
        <pc:spChg chg="mod">
          <ac:chgData name="Marta Rovo" userId="b7c919bfee606480" providerId="LiveId" clId="{E43813CA-EC4A-4CE0-9542-5BC73DEC2BA1}" dt="2023-04-20T16:03:34.043" v="10" actId="20577"/>
          <ac:spMkLst>
            <pc:docMk/>
            <pc:sldMk cId="82935970" sldId="258"/>
            <ac:spMk id="3" creationId="{00000000-0000-0000-0000-000000000000}"/>
          </ac:spMkLst>
        </pc:spChg>
      </pc:sldChg>
      <pc:sldChg chg="modSp mod">
        <pc:chgData name="Marta Rovo" userId="b7c919bfee606480" providerId="LiveId" clId="{E43813CA-EC4A-4CE0-9542-5BC73DEC2BA1}" dt="2023-04-20T16:08:45.233" v="31" actId="20577"/>
        <pc:sldMkLst>
          <pc:docMk/>
          <pc:sldMk cId="3086077890" sldId="259"/>
        </pc:sldMkLst>
        <pc:graphicFrameChg chg="modGraphic">
          <ac:chgData name="Marta Rovo" userId="b7c919bfee606480" providerId="LiveId" clId="{E43813CA-EC4A-4CE0-9542-5BC73DEC2BA1}" dt="2023-04-20T16:08:45.233" v="31" actId="20577"/>
          <ac:graphicFrameMkLst>
            <pc:docMk/>
            <pc:sldMk cId="3086077890" sldId="259"/>
            <ac:graphicFrameMk id="5" creationId="{D50BED3E-E472-6E85-EE70-0D67E21C65D8}"/>
          </ac:graphicFrameMkLst>
        </pc:graphicFrameChg>
      </pc:sldChg>
      <pc:sldChg chg="modSp mod">
        <pc:chgData name="Marta Rovo" userId="b7c919bfee606480" providerId="LiveId" clId="{E43813CA-EC4A-4CE0-9542-5BC73DEC2BA1}" dt="2023-04-20T16:04:19.349" v="14" actId="20577"/>
        <pc:sldMkLst>
          <pc:docMk/>
          <pc:sldMk cId="1904486037" sldId="280"/>
        </pc:sldMkLst>
        <pc:graphicFrameChg chg="modGraphic">
          <ac:chgData name="Marta Rovo" userId="b7c919bfee606480" providerId="LiveId" clId="{E43813CA-EC4A-4CE0-9542-5BC73DEC2BA1}" dt="2023-04-20T16:04:19.349" v="14" actId="20577"/>
          <ac:graphicFrameMkLst>
            <pc:docMk/>
            <pc:sldMk cId="1904486037" sldId="280"/>
            <ac:graphicFrameMk id="4" creationId="{B4EC2B1C-432B-4151-3364-FEF61FCAC2A7}"/>
          </ac:graphicFrameMkLst>
        </pc:graphicFrameChg>
      </pc:sldChg>
      <pc:sldChg chg="modSp mod">
        <pc:chgData name="Marta Rovo" userId="b7c919bfee606480" providerId="LiveId" clId="{E43813CA-EC4A-4CE0-9542-5BC73DEC2BA1}" dt="2023-04-20T16:08:01.414" v="22" actId="14100"/>
        <pc:sldMkLst>
          <pc:docMk/>
          <pc:sldMk cId="181329915" sldId="287"/>
        </pc:sldMkLst>
        <pc:spChg chg="mod">
          <ac:chgData name="Marta Rovo" userId="b7c919bfee606480" providerId="LiveId" clId="{E43813CA-EC4A-4CE0-9542-5BC73DEC2BA1}" dt="2023-04-20T16:07:41.419" v="20" actId="14100"/>
          <ac:spMkLst>
            <pc:docMk/>
            <pc:sldMk cId="181329915" sldId="287"/>
            <ac:spMk id="2" creationId="{3763B448-AD5B-AEB9-B673-A037CBF88B4F}"/>
          </ac:spMkLst>
        </pc:spChg>
        <pc:spChg chg="mod">
          <ac:chgData name="Marta Rovo" userId="b7c919bfee606480" providerId="LiveId" clId="{E43813CA-EC4A-4CE0-9542-5BC73DEC2BA1}" dt="2023-04-20T16:08:01.414" v="22" actId="14100"/>
          <ac:spMkLst>
            <pc:docMk/>
            <pc:sldMk cId="181329915" sldId="287"/>
            <ac:spMk id="3" creationId="{FF85D8C0-6F0A-B924-763A-BD9844A1D7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4" name="Dátum helye 3"/>
          <p:cNvSpPr>
            <a:spLocks noGrp="1"/>
          </p:cNvSpPr>
          <p:nvPr>
            <p:ph type="dt" sz="half" idx="10"/>
          </p:nvPr>
        </p:nvSpPr>
        <p:spPr/>
        <p:txBody>
          <a:bodyPr/>
          <a:lstStyle/>
          <a:p>
            <a:fld id="{393B79BC-B1F5-4F38-9FAC-0BFBE67F84BC}" type="datetimeFigureOut">
              <a:rPr lang="hu-HU" smtClean="0"/>
              <a:t>2023. 04. 20.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399761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93B79BC-B1F5-4F38-9FAC-0BFBE67F84BC}" type="datetimeFigureOut">
              <a:rPr lang="hu-HU" smtClean="0"/>
              <a:t>2023. 04. 20.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25225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93B79BC-B1F5-4F38-9FAC-0BFBE67F84BC}" type="datetimeFigureOut">
              <a:rPr lang="hu-HU" smtClean="0"/>
              <a:t>2023. 04. 20.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117216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393B79BC-B1F5-4F38-9FAC-0BFBE67F84BC}" type="datetimeFigureOut">
              <a:rPr lang="hu-HU" smtClean="0"/>
              <a:t>2023. 04. 20.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214518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93B79BC-B1F5-4F38-9FAC-0BFBE67F84BC}" type="datetimeFigureOut">
              <a:rPr lang="hu-HU" smtClean="0"/>
              <a:t>2023. 04. 20.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136861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93B79BC-B1F5-4F38-9FAC-0BFBE67F84BC}" type="datetimeFigureOut">
              <a:rPr lang="hu-HU" smtClean="0"/>
              <a:t>2023. 04. 20.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114982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93B79BC-B1F5-4F38-9FAC-0BFBE67F84BC}" type="datetimeFigureOut">
              <a:rPr lang="hu-HU" smtClean="0"/>
              <a:t>2023. 04. 20.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2219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93B79BC-B1F5-4F38-9FAC-0BFBE67F84BC}" type="datetimeFigureOut">
              <a:rPr lang="hu-HU" smtClean="0"/>
              <a:t>2023. 04. 20.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605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93B79BC-B1F5-4F38-9FAC-0BFBE67F84BC}" type="datetimeFigureOut">
              <a:rPr lang="hu-HU" smtClean="0"/>
              <a:t>2023. 04. 20.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59057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93B79BC-B1F5-4F38-9FAC-0BFBE67F84BC}" type="datetimeFigureOut">
              <a:rPr lang="hu-HU" smtClean="0"/>
              <a:t>2023. 04. 20.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40833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93B79BC-B1F5-4F38-9FAC-0BFBE67F84BC}" type="datetimeFigureOut">
              <a:rPr lang="hu-HU" smtClean="0"/>
              <a:t>2023. 04. 20.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E23837A-9291-4857-A0A0-80FAD15F5F92}" type="slidenum">
              <a:rPr lang="hu-HU" smtClean="0"/>
              <a:t>‹#›</a:t>
            </a:fld>
            <a:endParaRPr lang="hu-HU"/>
          </a:p>
        </p:txBody>
      </p:sp>
    </p:spTree>
    <p:extLst>
      <p:ext uri="{BB962C8B-B14F-4D97-AF65-F5344CB8AC3E}">
        <p14:creationId xmlns:p14="http://schemas.microsoft.com/office/powerpoint/2010/main" val="71168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79BC-B1F5-4F38-9FAC-0BFBE67F84BC}" type="datetimeFigureOut">
              <a:rPr lang="hu-HU" smtClean="0"/>
              <a:t>2023. 04. 20.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3837A-9291-4857-A0A0-80FAD15F5F92}" type="slidenum">
              <a:rPr lang="hu-HU" smtClean="0"/>
              <a:t>‹#›</a:t>
            </a:fld>
            <a:endParaRPr lang="hu-HU"/>
          </a:p>
        </p:txBody>
      </p:sp>
    </p:spTree>
    <p:extLst>
      <p:ext uri="{BB962C8B-B14F-4D97-AF65-F5344CB8AC3E}">
        <p14:creationId xmlns:p14="http://schemas.microsoft.com/office/powerpoint/2010/main" val="300974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nbkozeparfolyam.hu/arfolyam-2007.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436914" y="1786391"/>
            <a:ext cx="9144000" cy="2387600"/>
          </a:xfrm>
        </p:spPr>
        <p:txBody>
          <a:bodyPr>
            <a:normAutofit/>
          </a:bodyPr>
          <a:lstStyle/>
          <a:p>
            <a:r>
              <a:rPr lang="hu-HU" dirty="0">
                <a:latin typeface="+mn-lt"/>
              </a:rPr>
              <a:t>A </a:t>
            </a:r>
            <a:r>
              <a:rPr lang="en-GB" dirty="0" err="1">
                <a:latin typeface="+mn-lt"/>
              </a:rPr>
              <a:t>Fogyasztói</a:t>
            </a:r>
            <a:r>
              <a:rPr lang="en-GB" dirty="0">
                <a:latin typeface="+mn-lt"/>
              </a:rPr>
              <a:t> </a:t>
            </a:r>
            <a:r>
              <a:rPr lang="en-GB" dirty="0" err="1">
                <a:latin typeface="+mn-lt"/>
              </a:rPr>
              <a:t>jogok</a:t>
            </a:r>
            <a:r>
              <a:rPr lang="en-GB" dirty="0">
                <a:latin typeface="+mn-lt"/>
              </a:rPr>
              <a:t> </a:t>
            </a:r>
            <a:r>
              <a:rPr lang="en-GB" dirty="0" err="1">
                <a:latin typeface="+mn-lt"/>
              </a:rPr>
              <a:t>sérelme</a:t>
            </a:r>
            <a:r>
              <a:rPr lang="hu-HU" dirty="0">
                <a:latin typeface="+mn-lt"/>
              </a:rPr>
              <a:t> </a:t>
            </a:r>
            <a:r>
              <a:rPr lang="en-GB" dirty="0" err="1">
                <a:latin typeface="+mn-lt"/>
              </a:rPr>
              <a:t>Magyarországon</a:t>
            </a:r>
            <a:endParaRPr lang="hu-HU" dirty="0">
              <a:latin typeface="+mn-lt"/>
            </a:endParaRPr>
          </a:p>
        </p:txBody>
      </p:sp>
      <p:sp>
        <p:nvSpPr>
          <p:cNvPr id="3" name="Alcím 2"/>
          <p:cNvSpPr>
            <a:spLocks noGrp="1"/>
          </p:cNvSpPr>
          <p:nvPr>
            <p:ph type="subTitle" idx="1"/>
          </p:nvPr>
        </p:nvSpPr>
        <p:spPr>
          <a:xfrm>
            <a:off x="1524000" y="4173991"/>
            <a:ext cx="9144000" cy="2133599"/>
          </a:xfrm>
        </p:spPr>
        <p:txBody>
          <a:bodyPr>
            <a:normAutofit fontScale="55000" lnSpcReduction="20000"/>
          </a:bodyPr>
          <a:lstStyle/>
          <a:p>
            <a:endParaRPr lang="hu-HU" dirty="0"/>
          </a:p>
          <a:p>
            <a:r>
              <a:rPr lang="en-GB" sz="4000" dirty="0"/>
              <a:t>Az uniós </a:t>
            </a:r>
            <a:r>
              <a:rPr lang="hu-HU" sz="4000" dirty="0"/>
              <a:t>jog</a:t>
            </a:r>
            <a:r>
              <a:rPr lang="en-GB" sz="4000" dirty="0"/>
              <a:t> </a:t>
            </a:r>
            <a:r>
              <a:rPr lang="en-GB" sz="4000" dirty="0" err="1"/>
              <a:t>rendszerszintű</a:t>
            </a:r>
            <a:r>
              <a:rPr lang="en-GB" sz="4000" dirty="0"/>
              <a:t> </a:t>
            </a:r>
            <a:r>
              <a:rPr lang="en-GB" sz="4000" dirty="0" err="1"/>
              <a:t>felülértelmezése</a:t>
            </a:r>
            <a:r>
              <a:rPr lang="hu-HU" sz="4000" dirty="0"/>
              <a:t> a nemzeti jogalkalmazásban</a:t>
            </a:r>
            <a:br>
              <a:rPr lang="en-GB" sz="4000" dirty="0"/>
            </a:br>
            <a:r>
              <a:rPr lang="en-GB" sz="4000" dirty="0"/>
              <a:t>a C-26/13 </a:t>
            </a:r>
            <a:r>
              <a:rPr lang="en-GB" sz="4000" dirty="0" err="1"/>
              <a:t>Kásler</a:t>
            </a:r>
            <a:r>
              <a:rPr lang="en-GB" sz="4000" dirty="0"/>
              <a:t> és C-118/17 Dunai </a:t>
            </a:r>
            <a:r>
              <a:rPr lang="en-GB" sz="4000" dirty="0" err="1"/>
              <a:t>ügyek</a:t>
            </a:r>
            <a:r>
              <a:rPr lang="en-GB" sz="4000" dirty="0"/>
              <a:t> </a:t>
            </a:r>
            <a:r>
              <a:rPr lang="en-GB" sz="4000" dirty="0" err="1"/>
              <a:t>helyzetében</a:t>
            </a:r>
            <a:r>
              <a:rPr lang="en-GB" sz="4000" dirty="0"/>
              <a:t> </a:t>
            </a:r>
            <a:r>
              <a:rPr lang="en-GB" sz="4000" dirty="0" err="1"/>
              <a:t>levő</a:t>
            </a:r>
            <a:br>
              <a:rPr lang="en-GB" sz="4000" dirty="0"/>
            </a:br>
            <a:r>
              <a:rPr lang="en-GB" sz="4000" dirty="0" err="1"/>
              <a:t>fogyasztók</a:t>
            </a:r>
            <a:r>
              <a:rPr lang="en-GB" sz="4000" dirty="0"/>
              <a:t> </a:t>
            </a:r>
            <a:r>
              <a:rPr lang="en-GB" sz="4000" dirty="0" err="1"/>
              <a:t>sérelmére</a:t>
            </a:r>
            <a:endParaRPr lang="hu-HU" sz="4000" dirty="0"/>
          </a:p>
          <a:p>
            <a:endParaRPr lang="fi-FI" dirty="0"/>
          </a:p>
          <a:p>
            <a:r>
              <a:rPr lang="hu-HU" sz="2300" dirty="0"/>
              <a:t>2023. </a:t>
            </a:r>
            <a:r>
              <a:rPr lang="en-GB" sz="2300" dirty="0" err="1"/>
              <a:t>Április</a:t>
            </a:r>
            <a:r>
              <a:rPr lang="en-GB" sz="2300" dirty="0"/>
              <a:t> 18</a:t>
            </a:r>
            <a:r>
              <a:rPr lang="hu-HU" sz="2300" dirty="0"/>
              <a:t>.</a:t>
            </a:r>
            <a:endParaRPr lang="fi-FI" sz="2300" dirty="0"/>
          </a:p>
        </p:txBody>
      </p:sp>
    </p:spTree>
    <p:extLst>
      <p:ext uri="{BB962C8B-B14F-4D97-AF65-F5344CB8AC3E}">
        <p14:creationId xmlns:p14="http://schemas.microsoft.com/office/powerpoint/2010/main" val="285949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1E4F86-88E3-4E75-13B2-A9D559C97F34}"/>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9479876" y="789408"/>
            <a:ext cx="2517018" cy="1856301"/>
          </a:xfrm>
          <a:prstGeom prst="rect">
            <a:avLst/>
          </a:prstGeom>
        </p:spPr>
      </p:pic>
      <p:sp>
        <p:nvSpPr>
          <p:cNvPr id="2" name="Cím 1"/>
          <p:cNvSpPr>
            <a:spLocks noGrp="1"/>
          </p:cNvSpPr>
          <p:nvPr>
            <p:ph type="title"/>
          </p:nvPr>
        </p:nvSpPr>
        <p:spPr/>
        <p:txBody>
          <a:bodyPr/>
          <a:lstStyle/>
          <a:p>
            <a:r>
              <a:rPr lang="hu-HU" dirty="0"/>
              <a:t>Érvénytelenség orvoslása</a:t>
            </a:r>
          </a:p>
        </p:txBody>
      </p:sp>
      <p:sp>
        <p:nvSpPr>
          <p:cNvPr id="3" name="Tartalom helye 2"/>
          <p:cNvSpPr>
            <a:spLocks noGrp="1"/>
          </p:cNvSpPr>
          <p:nvPr>
            <p:ph idx="1"/>
          </p:nvPr>
        </p:nvSpPr>
        <p:spPr/>
        <p:txBody>
          <a:bodyPr>
            <a:normAutofit/>
          </a:bodyPr>
          <a:lstStyle/>
          <a:p>
            <a:r>
              <a:rPr lang="hu-HU" sz="3600" dirty="0"/>
              <a:t>Az </a:t>
            </a:r>
            <a:r>
              <a:rPr lang="hu-HU" sz="3600" b="1" dirty="0">
                <a:solidFill>
                  <a:schemeClr val="accent6">
                    <a:lumMod val="50000"/>
                  </a:schemeClr>
                </a:solidFill>
              </a:rPr>
              <a:t>eredeti állapot helyreállítása </a:t>
            </a:r>
            <a:r>
              <a:rPr lang="hu-HU" sz="3600" i="1" dirty="0"/>
              <a:t>(</a:t>
            </a:r>
            <a:r>
              <a:rPr lang="hu-HU" sz="3600" i="1" dirty="0" err="1"/>
              <a:t>in</a:t>
            </a:r>
            <a:r>
              <a:rPr lang="hu-HU" sz="3600" i="1" dirty="0"/>
              <a:t> </a:t>
            </a:r>
            <a:r>
              <a:rPr lang="hu-HU" sz="3600" i="1" dirty="0" err="1"/>
              <a:t>integrum</a:t>
            </a:r>
            <a:r>
              <a:rPr lang="hu-HU" sz="3600" i="1" dirty="0"/>
              <a:t> </a:t>
            </a:r>
            <a:r>
              <a:rPr lang="hu-HU" sz="3600" i="1" dirty="0" err="1"/>
              <a:t>restitutio</a:t>
            </a:r>
            <a:r>
              <a:rPr lang="hu-HU" sz="3600" i="1" dirty="0"/>
              <a:t>)</a:t>
            </a:r>
            <a:r>
              <a:rPr lang="hu-HU" sz="3600" dirty="0"/>
              <a:t> a pénzkötelem kapcsán kizártnak tartott irreverzibilis jellege miatt.</a:t>
            </a:r>
          </a:p>
          <a:p>
            <a:r>
              <a:rPr lang="hu-HU" sz="3600" dirty="0"/>
              <a:t>Az </a:t>
            </a:r>
            <a:r>
              <a:rPr lang="hu-HU" sz="3600" b="1" dirty="0">
                <a:solidFill>
                  <a:srgbClr val="C00000"/>
                </a:solidFill>
              </a:rPr>
              <a:t>érvényessé nyilvánítást </a:t>
            </a:r>
            <a:r>
              <a:rPr lang="hu-HU" sz="3600" dirty="0"/>
              <a:t>a C-618/10. sz. alatti ítélet kizárja.</a:t>
            </a:r>
          </a:p>
          <a:p>
            <a:r>
              <a:rPr lang="hu-HU" sz="3600" dirty="0"/>
              <a:t>A határozathozatalig terjedő időre szóló </a:t>
            </a:r>
            <a:r>
              <a:rPr lang="hu-HU" sz="3600" b="1" dirty="0">
                <a:solidFill>
                  <a:schemeClr val="accent1">
                    <a:lumMod val="50000"/>
                  </a:schemeClr>
                </a:solidFill>
              </a:rPr>
              <a:t>hatályossá nyilvánítás</a:t>
            </a:r>
            <a:r>
              <a:rPr lang="hu-HU" sz="3600" dirty="0"/>
              <a:t> lehetséges.</a:t>
            </a:r>
          </a:p>
        </p:txBody>
      </p:sp>
    </p:spTree>
    <p:extLst>
      <p:ext uri="{BB962C8B-B14F-4D97-AF65-F5344CB8AC3E}">
        <p14:creationId xmlns:p14="http://schemas.microsoft.com/office/powerpoint/2010/main" val="5411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37484-ACD6-2A55-E520-9D8A2AC9C4E5}"/>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rightnessContrast bright="42000" contrast="-39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lstStyle/>
          <a:p>
            <a:r>
              <a:rPr lang="hu-HU" dirty="0"/>
              <a:t>A fogyasztók EUB ítéletben biztosított joga</a:t>
            </a:r>
          </a:p>
        </p:txBody>
      </p:sp>
      <p:sp>
        <p:nvSpPr>
          <p:cNvPr id="3" name="Tartalom helye 2"/>
          <p:cNvSpPr>
            <a:spLocks noGrp="1"/>
          </p:cNvSpPr>
          <p:nvPr>
            <p:ph idx="1"/>
          </p:nvPr>
        </p:nvSpPr>
        <p:spPr/>
        <p:txBody>
          <a:bodyPr>
            <a:normAutofit fontScale="77500" lnSpcReduction="20000"/>
          </a:bodyPr>
          <a:lstStyle/>
          <a:p>
            <a:pPr>
              <a:lnSpc>
                <a:spcPct val="120000"/>
              </a:lnSpc>
            </a:pPr>
            <a:r>
              <a:rPr lang="hu-HU" dirty="0"/>
              <a:t>A C-26/13. ítélet jogi hatályát az EUB soha nem korlátozta.</a:t>
            </a:r>
          </a:p>
          <a:p>
            <a:pPr>
              <a:lnSpc>
                <a:spcPct val="120000"/>
              </a:lnSpc>
            </a:pPr>
            <a:r>
              <a:rPr lang="hu-HU" dirty="0"/>
              <a:t>A C-26/13. ítélet egyedi kivételt jelent a C-80/21.-C/82/21. sz. alatti ítéletben összefoglalt EUB törvénykezési gyakorlat alól.</a:t>
            </a:r>
          </a:p>
          <a:p>
            <a:pPr>
              <a:lnSpc>
                <a:spcPct val="120000"/>
              </a:lnSpc>
            </a:pPr>
            <a:r>
              <a:rPr lang="hu-HU" dirty="0"/>
              <a:t>Mivel az egész szerződés megdől, semmis a vételi és eladási árfolyamok alkalmazása miatt (nem számítható ki a devizában kirótt pénztartozás), így a fogyasztónak egyösszegben kell visszatéríteni a kapott pénzösszeget, mely különösen hátrányos számára.</a:t>
            </a:r>
          </a:p>
          <a:p>
            <a:pPr>
              <a:lnSpc>
                <a:spcPct val="120000"/>
              </a:lnSpc>
            </a:pPr>
            <a:r>
              <a:rPr lang="hu-HU" dirty="0"/>
              <a:t>Ha van a tagállami jogban olyan diszpozitív norma, mely behelyettesíthető, akkor az megtehető, de csak akkor, ha a fogyasztó igényli a jogvédelmet. </a:t>
            </a:r>
          </a:p>
          <a:p>
            <a:pPr>
              <a:lnSpc>
                <a:spcPct val="120000"/>
              </a:lnSpc>
            </a:pPr>
            <a:r>
              <a:rPr lang="hu-HU" dirty="0"/>
              <a:t>A Kúria és annak alapján kialakított joggyakorlat szándékosan nincsen figyelemmel sem a fogyasztói akaratra, érdekre, sem az EUB döntések által felállított jogi korlátokra.</a:t>
            </a:r>
          </a:p>
        </p:txBody>
      </p:sp>
    </p:spTree>
    <p:extLst>
      <p:ext uri="{BB962C8B-B14F-4D97-AF65-F5344CB8AC3E}">
        <p14:creationId xmlns:p14="http://schemas.microsoft.com/office/powerpoint/2010/main" val="317114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8A66-971F-B4FC-0C20-6B9A6157AC81}"/>
              </a:ext>
            </a:extLst>
          </p:cNvPr>
          <p:cNvSpPr>
            <a:spLocks noGrp="1"/>
          </p:cNvSpPr>
          <p:nvPr>
            <p:ph type="title"/>
          </p:nvPr>
        </p:nvSpPr>
        <p:spPr/>
        <p:txBody>
          <a:bodyPr>
            <a:normAutofit/>
          </a:bodyPr>
          <a:lstStyle/>
          <a:p>
            <a:pPr algn="ctr">
              <a:lnSpc>
                <a:spcPct val="100000"/>
              </a:lnSpc>
              <a:spcBef>
                <a:spcPts val="600"/>
              </a:spcBef>
            </a:pPr>
            <a:r>
              <a:rPr lang="hu-HU" sz="2800" b="1" dirty="0"/>
              <a:t>Az Irányelv céljait a szerződés megszűnése után is figyelembe kell venni 1.</a:t>
            </a:r>
            <a:br>
              <a:rPr lang="fi-FI" sz="2400" b="1" dirty="0">
                <a:latin typeface="+mn-lt"/>
              </a:rPr>
            </a:br>
            <a:r>
              <a:rPr lang="hu-HU" sz="2400" dirty="0"/>
              <a:t>C-395/21. DV </a:t>
            </a:r>
            <a:r>
              <a:rPr lang="hu-HU" sz="2400" dirty="0" err="1"/>
              <a:t>vs</a:t>
            </a:r>
            <a:r>
              <a:rPr lang="fi-FI" sz="2400" dirty="0"/>
              <a:t>.</a:t>
            </a:r>
            <a:r>
              <a:rPr lang="hu-HU" sz="2400" dirty="0"/>
              <a:t> M indítvány </a:t>
            </a:r>
            <a:r>
              <a:rPr lang="hu-HU" sz="2400" dirty="0" err="1"/>
              <a:t>Maciej</a:t>
            </a:r>
            <a:r>
              <a:rPr lang="hu-HU" sz="2400" dirty="0"/>
              <a:t> </a:t>
            </a:r>
            <a:r>
              <a:rPr lang="hu-HU" sz="2400" dirty="0" err="1"/>
              <a:t>Spunar</a:t>
            </a:r>
            <a:r>
              <a:rPr lang="hu-HU" sz="2400" dirty="0"/>
              <a:t> főtanácsos EUB ítélkezési gyakorlatot  összefoglaló érvelése, valamint </a:t>
            </a:r>
            <a:r>
              <a:rPr lang="hu-HU" sz="2200" dirty="0"/>
              <a:t>a C-520/21 Bank M indítvány újszerű megállapításai</a:t>
            </a:r>
          </a:p>
        </p:txBody>
      </p:sp>
      <p:sp>
        <p:nvSpPr>
          <p:cNvPr id="3" name="Content Placeholder 2">
            <a:extLst>
              <a:ext uri="{FF2B5EF4-FFF2-40B4-BE49-F238E27FC236}">
                <a16:creationId xmlns:a16="http://schemas.microsoft.com/office/drawing/2014/main" id="{E42B7587-0359-E1B0-3E64-CFC8B4B85523}"/>
              </a:ext>
            </a:extLst>
          </p:cNvPr>
          <p:cNvSpPr>
            <a:spLocks noGrp="1"/>
          </p:cNvSpPr>
          <p:nvPr>
            <p:ph idx="1"/>
          </p:nvPr>
        </p:nvSpPr>
        <p:spPr/>
        <p:txBody>
          <a:bodyPr>
            <a:normAutofit fontScale="70000" lnSpcReduction="20000"/>
          </a:bodyPr>
          <a:lstStyle/>
          <a:p>
            <a:pPr>
              <a:lnSpc>
                <a:spcPct val="120000"/>
              </a:lnSpc>
              <a:spcBef>
                <a:spcPts val="600"/>
              </a:spcBef>
            </a:pPr>
            <a:r>
              <a:rPr lang="hu-HU" dirty="0"/>
              <a:t>A teljes semmisség jogkövetkezményei alapján az EUB megállapította, hogy </a:t>
            </a:r>
            <a:r>
              <a:rPr lang="hu-HU" b="1" dirty="0"/>
              <a:t>az Irányelv célkitűzéseit a szerződés megsemmisítését követően is figyelembe kell venni</a:t>
            </a:r>
            <a:r>
              <a:rPr lang="hu-HU" dirty="0"/>
              <a:t>:</a:t>
            </a:r>
            <a:endParaRPr lang="en-GB" dirty="0"/>
          </a:p>
          <a:p>
            <a:pPr>
              <a:lnSpc>
                <a:spcPct val="120000"/>
              </a:lnSpc>
              <a:spcBef>
                <a:spcPts val="600"/>
              </a:spcBef>
            </a:pPr>
            <a:r>
              <a:rPr lang="hu-HU" dirty="0"/>
              <a:t>Az EUB egyértelművé tette az alábbi ügyek indítványaiban és ítéleteiben, hogy az Irányelv célja fő szabály szerint nem a semmis szerződések kiegészítése.</a:t>
            </a:r>
            <a:endParaRPr lang="en-GB" dirty="0"/>
          </a:p>
          <a:p>
            <a:pPr algn="l">
              <a:lnSpc>
                <a:spcPct val="120000"/>
              </a:lnSpc>
              <a:spcBef>
                <a:spcPts val="600"/>
              </a:spcBef>
            </a:pPr>
            <a:r>
              <a:rPr lang="hu-HU" dirty="0"/>
              <a:t>93/13 Irányelv céljai elérése kapcsán fő szabály szerint </a:t>
            </a:r>
            <a:r>
              <a:rPr lang="hu-HU" b="1" dirty="0"/>
              <a:t>NEM a fogyasztó és az eladó vagy szolgáltató szolgáltatásai egyenértékűségének eléréséről, mint inkább annak biztosításáról van szó, hogy valamely szerződési feltétel tisztességtelen voltának megállapítása ne csupán szimbolikus jelentőséggel bírjon, </a:t>
            </a:r>
            <a:r>
              <a:rPr lang="hu-HU" dirty="0"/>
              <a:t>és hogy a fogyasztó emiatt</a:t>
            </a:r>
            <a:r>
              <a:rPr lang="en-GB" dirty="0"/>
              <a:t> </a:t>
            </a:r>
            <a:r>
              <a:rPr lang="hu-HU" dirty="0"/>
              <a:t>lényegében továbbra is viselje az abból eredő következményeket, hogy a szerződésbe olyan feltételt foglaltak bele, amely a szerződésben részes felek jogait és kötelezettségeit a fogyasztó érdekeinek kárára határozza meg, ezért </a:t>
            </a:r>
            <a:r>
              <a:rPr lang="fi-FI" dirty="0"/>
              <a:t>a</a:t>
            </a:r>
            <a:r>
              <a:rPr lang="hu-HU" dirty="0"/>
              <a:t> 93/13 irányelvet úgy kell értelmezni, </a:t>
            </a:r>
            <a:r>
              <a:rPr lang="hu-HU" b="1" dirty="0">
                <a:highlight>
                  <a:srgbClr val="00FFFF"/>
                </a:highlight>
              </a:rPr>
              <a:t>hogy az a visszatérítési követelésekre vonatkozik</a:t>
            </a:r>
            <a:r>
              <a:rPr lang="hu-HU" b="1" dirty="0"/>
              <a:t>,</a:t>
            </a:r>
            <a:r>
              <a:rPr lang="hu-HU" b="1" dirty="0">
                <a:solidFill>
                  <a:srgbClr val="FF0000"/>
                </a:solidFill>
              </a:rPr>
              <a:t> nem </a:t>
            </a:r>
            <a:r>
              <a:rPr lang="hu-HU" b="1" dirty="0"/>
              <a:t>pedig valamely szerződési feltétel diszpozitív rendelkezéssel való helyettesítésére vagy a szerződés tartalmának módosítására</a:t>
            </a:r>
            <a:r>
              <a:rPr lang="fi-FI" b="1" dirty="0">
                <a:solidFill>
                  <a:srgbClr val="000000"/>
                </a:solidFill>
                <a:latin typeface="Times New Roman" panose="02020603050405020304" pitchFamily="18" charset="0"/>
              </a:rPr>
              <a:t>.</a:t>
            </a:r>
            <a:endParaRPr lang="hu-HU"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79906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E1A0-60DC-5A8E-ED43-9F15362C693D}"/>
              </a:ext>
            </a:extLst>
          </p:cNvPr>
          <p:cNvSpPr>
            <a:spLocks noGrp="1"/>
          </p:cNvSpPr>
          <p:nvPr>
            <p:ph type="title"/>
          </p:nvPr>
        </p:nvSpPr>
        <p:spPr>
          <a:xfrm>
            <a:off x="838200" y="365126"/>
            <a:ext cx="10515600" cy="867840"/>
          </a:xfrm>
        </p:spPr>
        <p:txBody>
          <a:bodyPr>
            <a:normAutofit/>
          </a:bodyPr>
          <a:lstStyle/>
          <a:p>
            <a:r>
              <a:rPr lang="en-GB" sz="2800" b="1" dirty="0"/>
              <a:t>Az </a:t>
            </a:r>
            <a:r>
              <a:rPr lang="en-GB" sz="2800" b="1" dirty="0" err="1"/>
              <a:t>Irányelv</a:t>
            </a:r>
            <a:r>
              <a:rPr lang="en-GB" sz="2800" b="1" dirty="0"/>
              <a:t> </a:t>
            </a:r>
            <a:r>
              <a:rPr lang="en-GB" sz="2800" b="1" dirty="0" err="1"/>
              <a:t>céljait</a:t>
            </a:r>
            <a:r>
              <a:rPr lang="en-GB" sz="2800" b="1" dirty="0"/>
              <a:t> a </a:t>
            </a:r>
            <a:r>
              <a:rPr lang="en-GB" sz="2800" b="1" dirty="0" err="1"/>
              <a:t>szerződés</a:t>
            </a:r>
            <a:r>
              <a:rPr lang="en-GB" sz="2800" b="1" dirty="0"/>
              <a:t> </a:t>
            </a:r>
            <a:r>
              <a:rPr lang="en-GB" sz="2800" b="1" dirty="0" err="1"/>
              <a:t>megszűnése</a:t>
            </a:r>
            <a:r>
              <a:rPr lang="en-GB" sz="2800" b="1" dirty="0"/>
              <a:t> után is </a:t>
            </a:r>
            <a:r>
              <a:rPr lang="en-GB" sz="2800" b="1" dirty="0" err="1"/>
              <a:t>figyelembe</a:t>
            </a:r>
            <a:r>
              <a:rPr lang="en-GB" sz="2800" b="1" dirty="0"/>
              <a:t> </a:t>
            </a:r>
            <a:r>
              <a:rPr lang="en-GB" sz="2800" b="1" dirty="0" err="1"/>
              <a:t>kell</a:t>
            </a:r>
            <a:r>
              <a:rPr lang="en-GB" sz="2800" b="1" dirty="0"/>
              <a:t> </a:t>
            </a:r>
            <a:r>
              <a:rPr lang="en-GB" sz="2800" b="1" dirty="0" err="1"/>
              <a:t>venni</a:t>
            </a:r>
            <a:r>
              <a:rPr lang="en-GB" sz="2800" b="1" dirty="0"/>
              <a:t> 2.</a:t>
            </a:r>
            <a:endParaRPr lang="en-GB" sz="2800" dirty="0"/>
          </a:p>
        </p:txBody>
      </p:sp>
      <p:sp>
        <p:nvSpPr>
          <p:cNvPr id="3" name="Content Placeholder 2">
            <a:extLst>
              <a:ext uri="{FF2B5EF4-FFF2-40B4-BE49-F238E27FC236}">
                <a16:creationId xmlns:a16="http://schemas.microsoft.com/office/drawing/2014/main" id="{6B35799C-C44C-A24D-4CB0-EE44BA9FF6B9}"/>
              </a:ext>
            </a:extLst>
          </p:cNvPr>
          <p:cNvSpPr>
            <a:spLocks noGrp="1"/>
          </p:cNvSpPr>
          <p:nvPr>
            <p:ph idx="1"/>
          </p:nvPr>
        </p:nvSpPr>
        <p:spPr>
          <a:xfrm>
            <a:off x="838200" y="1185770"/>
            <a:ext cx="10515600" cy="4991193"/>
          </a:xfrm>
        </p:spPr>
        <p:txBody>
          <a:bodyPr>
            <a:normAutofit fontScale="62500" lnSpcReduction="20000"/>
          </a:bodyPr>
          <a:lstStyle/>
          <a:p>
            <a:pPr algn="l">
              <a:lnSpc>
                <a:spcPct val="120000"/>
              </a:lnSpc>
              <a:spcBef>
                <a:spcPts val="600"/>
              </a:spcBef>
            </a:pPr>
            <a:r>
              <a:rPr lang="hu-HU" dirty="0"/>
              <a:t>A nemzeti jog által </a:t>
            </a:r>
            <a:r>
              <a:rPr lang="hu-HU" b="1" dirty="0">
                <a:solidFill>
                  <a:srgbClr val="FF0000"/>
                </a:solidFill>
              </a:rPr>
              <a:t>a szerződés érvénytelenségéhez fűzött következmények nem sérthetik a 93/13 irányelv rendelkezéseinek hatékony érvényesülését</a:t>
            </a:r>
            <a:r>
              <a:rPr lang="hu-HU" dirty="0"/>
              <a:t>, és nem lehetnek ellentétesek az irányelv által követett célokkal. Ezen irányelv célja a fogyasztók védelme. Az irányelv nem követeli meg, hogy az eladók vagy szolgáltatók számára meghatározott szintű védelmet biztosítsanak arra az esetre, ha amiatt, hogy tisztességtelen szerződési feltételeket alkalmaznak, az egész szerződés megszűnik.</a:t>
            </a:r>
          </a:p>
          <a:p>
            <a:pPr>
              <a:lnSpc>
                <a:spcPct val="120000"/>
              </a:lnSpc>
              <a:spcBef>
                <a:spcPts val="600"/>
              </a:spcBef>
            </a:pPr>
            <a:r>
              <a:rPr lang="hu-HU" dirty="0"/>
              <a:t>Másodszor, a fogyasztó </a:t>
            </a:r>
            <a:r>
              <a:rPr lang="hu-HU" b="1" dirty="0"/>
              <a:t>jogi és ténybeli helyzetének helyreállítása </a:t>
            </a:r>
            <a:r>
              <a:rPr lang="hu-HU" dirty="0"/>
              <a:t>arra irányul, hogy a szerződési feltétel tisztességtelen voltának megállapítása </a:t>
            </a:r>
            <a:r>
              <a:rPr lang="hu-HU" b="1" dirty="0">
                <a:solidFill>
                  <a:srgbClr val="FF0000"/>
                </a:solidFill>
              </a:rPr>
              <a:t>ne legyen szimbolikus jelentőségű</a:t>
            </a:r>
            <a:r>
              <a:rPr lang="hu-HU" dirty="0"/>
              <a:t>, és a fogyasztóra nézve </a:t>
            </a:r>
            <a:r>
              <a:rPr lang="hu-HU" b="1" dirty="0">
                <a:solidFill>
                  <a:srgbClr val="FF0000"/>
                </a:solidFill>
              </a:rPr>
              <a:t>ne jelentsen hátrányt</a:t>
            </a:r>
            <a:r>
              <a:rPr lang="hu-HU" dirty="0"/>
              <a:t>. </a:t>
            </a:r>
            <a:r>
              <a:rPr lang="en-GB" b="1" dirty="0"/>
              <a:t>A</a:t>
            </a:r>
            <a:r>
              <a:rPr lang="hu-HU" b="1" dirty="0"/>
              <a:t> 93/13 irányelv ellentétes értelmezése olyan helyzetet eredményezne, amelyben a tisztességtelen szerződési feltételeket tartalmazó szerződéseket a nemzeti bíróságok rendszeresen „kiegészítenék”, ami </a:t>
            </a:r>
            <a:r>
              <a:rPr lang="hu-HU" b="1" u="sng" dirty="0"/>
              <a:t>ellentétes lenne az irányelv által elérni kívánt elrettentési céllal</a:t>
            </a:r>
          </a:p>
          <a:p>
            <a:pPr algn="l">
              <a:lnSpc>
                <a:spcPct val="120000"/>
              </a:lnSpc>
              <a:spcBef>
                <a:spcPts val="600"/>
              </a:spcBef>
            </a:pPr>
            <a:r>
              <a:rPr lang="hu-HU" dirty="0"/>
              <a:t>Harmadszor,. Ezért a </a:t>
            </a:r>
            <a:r>
              <a:rPr lang="hu-HU" dirty="0" err="1"/>
              <a:t>Kásler</a:t>
            </a:r>
            <a:r>
              <a:rPr lang="hu-HU" dirty="0"/>
              <a:t> ítéletből eredő ítélkezési irányvonal a diszpozitív rendelkezések tisztességtelen szerződési feltételek helyett történő alkalmazásának lehetőségét </a:t>
            </a:r>
            <a:r>
              <a:rPr lang="hu-HU" b="1" dirty="0"/>
              <a:t>arra a helyzetre korlátozza</a:t>
            </a:r>
            <a:r>
              <a:rPr lang="hu-HU" dirty="0"/>
              <a:t>, amelyben a szerződés megszűnése a fogyasztóra nézve „különösen káros következményekkel” járhat.</a:t>
            </a:r>
          </a:p>
          <a:p>
            <a:pPr algn="l">
              <a:lnSpc>
                <a:spcPct val="120000"/>
              </a:lnSpc>
              <a:spcBef>
                <a:spcPts val="600"/>
              </a:spcBef>
            </a:pPr>
            <a:r>
              <a:rPr lang="en-GB" dirty="0"/>
              <a:t>A</a:t>
            </a:r>
            <a:r>
              <a:rPr lang="hu-HU" dirty="0"/>
              <a:t> </a:t>
            </a:r>
            <a:r>
              <a:rPr lang="hu-HU" b="1" dirty="0"/>
              <a:t>felek egynemű jogalap nélküli szolgáltatásokat nyújtanak (például ugyanazon pénznemben nyújtanak pénzszolgáltatásokat), amelyek ugyanazon jogviszonyból (például semmis hitelszerződésből) származnak, akkor kizárólag a magasabb összeget kapó fél tekinthető úgy, hogy jogalap nélkül gazdagodott. A jogalap nélküli gazdagodás tehát a két vitatott összeg közötti különbözetet foglalja magában.</a:t>
            </a:r>
          </a:p>
        </p:txBody>
      </p:sp>
    </p:spTree>
    <p:extLst>
      <p:ext uri="{BB962C8B-B14F-4D97-AF65-F5344CB8AC3E}">
        <p14:creationId xmlns:p14="http://schemas.microsoft.com/office/powerpoint/2010/main" val="98986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6D97AB-880D-09BD-5BF2-42DE4D350CDD}"/>
              </a:ext>
            </a:extLst>
          </p:cNvPr>
          <p:cNvSpPr>
            <a:spLocks noGrp="1" noChangeArrowheads="1"/>
          </p:cNvSpPr>
          <p:nvPr>
            <p:ph type="title"/>
          </p:nvPr>
        </p:nvSpPr>
        <p:spPr bwMode="auto">
          <a:xfrm>
            <a:off x="838200" y="481603"/>
            <a:ext cx="5809219" cy="10926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3600" dirty="0"/>
              <a:t>Az FSUG </a:t>
            </a:r>
            <a:r>
              <a:rPr lang="en-US" altLang="en-US" sz="3600" dirty="0" err="1"/>
              <a:t>feladatai</a:t>
            </a:r>
            <a:r>
              <a:rPr lang="en-US" altLang="en-US" sz="3600" dirty="0"/>
              <a:t> a </a:t>
            </a:r>
            <a:r>
              <a:rPr lang="en-US" altLang="en-US" sz="3600" dirty="0" err="1"/>
              <a:t>következők</a:t>
            </a:r>
            <a:r>
              <a:rPr lang="en-US" altLang="en-US" sz="3600" dirty="0"/>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5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A4600D0-E14F-3C04-3678-B7FFB272B4DB}"/>
              </a:ext>
            </a:extLst>
          </p:cNvPr>
          <p:cNvSpPr>
            <a:spLocks noGrp="1" noChangeArrowheads="1"/>
          </p:cNvSpPr>
          <p:nvPr>
            <p:ph idx="1"/>
          </p:nvPr>
        </p:nvSpPr>
        <p:spPr bwMode="auto">
          <a:xfrm>
            <a:off x="698500" y="1916891"/>
            <a:ext cx="10198100" cy="45037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eaLnBrk="0" fontAlgn="base" hangingPunct="0">
              <a:spcBef>
                <a:spcPts val="0"/>
              </a:spcBef>
              <a:spcAft>
                <a:spcPts val="600"/>
              </a:spcAft>
            </a:pPr>
            <a:r>
              <a:rPr lang="en-US" altLang="en-US" sz="1800" b="1" dirty="0" err="1"/>
              <a:t>Tanácsadás</a:t>
            </a:r>
            <a:r>
              <a:rPr lang="en-US" altLang="en-US" sz="1800" b="1" dirty="0"/>
              <a:t> a </a:t>
            </a:r>
            <a:r>
              <a:rPr lang="en-US" altLang="en-US" sz="1800" b="1" dirty="0" err="1"/>
              <a:t>Bizottságnak</a:t>
            </a:r>
            <a:r>
              <a:rPr lang="en-US" altLang="en-US" sz="1800" b="1" dirty="0"/>
              <a:t> </a:t>
            </a:r>
            <a:r>
              <a:rPr lang="en-US" altLang="en-US" sz="1800" dirty="0"/>
              <a:t>a </a:t>
            </a:r>
            <a:r>
              <a:rPr lang="en-US" altLang="en-US" sz="1800" dirty="0" err="1"/>
              <a:t>pénzügyi</a:t>
            </a:r>
            <a:r>
              <a:rPr lang="en-US" altLang="en-US" sz="1800" dirty="0"/>
              <a:t> </a:t>
            </a:r>
            <a:r>
              <a:rPr lang="en-US" altLang="en-US" sz="1800" dirty="0" err="1"/>
              <a:t>szolgáltatások</a:t>
            </a:r>
            <a:r>
              <a:rPr lang="en-US" altLang="en-US" sz="1800" dirty="0"/>
              <a:t> </a:t>
            </a:r>
            <a:r>
              <a:rPr lang="en-US" altLang="en-US" sz="1800" dirty="0" err="1"/>
              <a:t>felhasználóit</a:t>
            </a:r>
            <a:r>
              <a:rPr lang="en-US" altLang="en-US" sz="1800" dirty="0"/>
              <a:t> </a:t>
            </a:r>
            <a:r>
              <a:rPr lang="en-US" altLang="en-US" sz="1800" dirty="0" err="1"/>
              <a:t>érintő</a:t>
            </a:r>
            <a:r>
              <a:rPr lang="en-US" altLang="en-US" sz="1800" dirty="0"/>
              <a:t> </a:t>
            </a:r>
            <a:r>
              <a:rPr lang="en-US" altLang="en-US" sz="1800" dirty="0" err="1"/>
              <a:t>jogszabályok</a:t>
            </a:r>
            <a:r>
              <a:rPr lang="en-US" altLang="en-US" sz="1800" dirty="0"/>
              <a:t> </a:t>
            </a:r>
            <a:r>
              <a:rPr lang="en-US" altLang="en-US" sz="1800" dirty="0" err="1"/>
              <a:t>vagy</a:t>
            </a:r>
            <a:r>
              <a:rPr lang="en-US" altLang="en-US" sz="1800" dirty="0"/>
              <a:t> </a:t>
            </a:r>
            <a:r>
              <a:rPr lang="en-US" altLang="en-US" sz="1800" dirty="0" err="1"/>
              <a:t>szakpolitikai</a:t>
            </a:r>
            <a:r>
              <a:rPr lang="en-US" altLang="en-US" sz="1800" dirty="0"/>
              <a:t> </a:t>
            </a:r>
            <a:r>
              <a:rPr lang="en-US" altLang="en-US" sz="1800" dirty="0" err="1"/>
              <a:t>kezdeményezések</a:t>
            </a:r>
            <a:r>
              <a:rPr lang="en-US" altLang="en-US" sz="1800" dirty="0"/>
              <a:t> </a:t>
            </a:r>
            <a:r>
              <a:rPr lang="en-US" altLang="en-US" sz="1800" dirty="0" err="1"/>
              <a:t>előkészítésében</a:t>
            </a:r>
            <a:r>
              <a:rPr lang="en-US" altLang="en-US" sz="1800" dirty="0"/>
              <a:t> </a:t>
            </a:r>
            <a:r>
              <a:rPr lang="en-US" altLang="en-US" sz="1800" dirty="0" err="1"/>
              <a:t>és</a:t>
            </a:r>
            <a:r>
              <a:rPr lang="en-US" altLang="en-US" sz="1800" dirty="0"/>
              <a:t> </a:t>
            </a:r>
            <a:r>
              <a:rPr lang="en-US" altLang="en-US" sz="1800" dirty="0" err="1"/>
              <a:t>végrehajtásában</a:t>
            </a:r>
            <a:r>
              <a:rPr lang="en-US" altLang="en-US" sz="1800" dirty="0"/>
              <a:t> </a:t>
            </a:r>
          </a:p>
          <a:p>
            <a:pPr eaLnBrk="0" fontAlgn="base" hangingPunct="0">
              <a:spcBef>
                <a:spcPts val="0"/>
              </a:spcBef>
              <a:spcAft>
                <a:spcPts val="600"/>
              </a:spcAft>
            </a:pPr>
            <a:r>
              <a:rPr lang="en-US" altLang="en-US" sz="1800" b="1" dirty="0"/>
              <a:t>A </a:t>
            </a:r>
            <a:r>
              <a:rPr lang="en-US" altLang="en-US" sz="1800" b="1" dirty="0" err="1"/>
              <a:t>pénzügyi</a:t>
            </a:r>
            <a:r>
              <a:rPr lang="en-US" altLang="en-US" sz="1800" b="1" dirty="0"/>
              <a:t> </a:t>
            </a:r>
            <a:r>
              <a:rPr lang="en-US" altLang="en-US" sz="1800" b="1" dirty="0" err="1"/>
              <a:t>szolgáltatások</a:t>
            </a:r>
            <a:r>
              <a:rPr lang="en-US" altLang="en-US" sz="1800" b="1" dirty="0"/>
              <a:t> </a:t>
            </a:r>
            <a:r>
              <a:rPr lang="en-US" altLang="en-US" sz="1800" b="1" dirty="0" err="1"/>
              <a:t>felhasználóit</a:t>
            </a:r>
            <a:r>
              <a:rPr lang="en-US" altLang="en-US" sz="1800" b="1" dirty="0"/>
              <a:t> </a:t>
            </a:r>
            <a:r>
              <a:rPr lang="en-US" altLang="en-US" sz="1800" b="1" dirty="0" err="1"/>
              <a:t>érintő</a:t>
            </a:r>
            <a:r>
              <a:rPr lang="en-US" altLang="en-US" sz="1800" b="1" dirty="0"/>
              <a:t> </a:t>
            </a:r>
            <a:r>
              <a:rPr lang="en-US" altLang="en-US" sz="1800" b="1" dirty="0" err="1">
                <a:solidFill>
                  <a:srgbClr val="00B0F0"/>
                </a:solidFill>
              </a:rPr>
              <a:t>kulcsfontosságú</a:t>
            </a:r>
            <a:r>
              <a:rPr lang="en-US" altLang="en-US" sz="1800" b="1" dirty="0">
                <a:solidFill>
                  <a:srgbClr val="00B0F0"/>
                </a:solidFill>
              </a:rPr>
              <a:t> </a:t>
            </a:r>
            <a:r>
              <a:rPr lang="en-US" altLang="en-US" sz="1800" b="1" dirty="0" err="1">
                <a:solidFill>
                  <a:srgbClr val="00B0F0"/>
                </a:solidFill>
              </a:rPr>
              <a:t>kérdések</a:t>
            </a:r>
            <a:r>
              <a:rPr lang="en-US" altLang="en-US" sz="1800" b="1" dirty="0">
                <a:solidFill>
                  <a:srgbClr val="00B0F0"/>
                </a:solidFill>
              </a:rPr>
              <a:t> </a:t>
            </a:r>
            <a:r>
              <a:rPr lang="en-US" altLang="en-US" sz="1800" b="1" dirty="0" err="1">
                <a:solidFill>
                  <a:srgbClr val="00B0F0"/>
                </a:solidFill>
              </a:rPr>
              <a:t>proaktív</a:t>
            </a:r>
            <a:r>
              <a:rPr lang="en-US" altLang="en-US" sz="1800" b="1" dirty="0">
                <a:solidFill>
                  <a:srgbClr val="00B0F0"/>
                </a:solidFill>
              </a:rPr>
              <a:t> </a:t>
            </a:r>
            <a:r>
              <a:rPr lang="en-US" altLang="en-US" sz="1800" b="1" dirty="0" err="1">
                <a:solidFill>
                  <a:srgbClr val="00B0F0"/>
                </a:solidFill>
              </a:rPr>
              <a:t>azonosítása</a:t>
            </a:r>
            <a:r>
              <a:rPr lang="en-US" altLang="en-US" sz="1800" b="1" dirty="0">
                <a:solidFill>
                  <a:srgbClr val="00B0F0"/>
                </a:solidFill>
              </a:rPr>
              <a:t> </a:t>
            </a:r>
          </a:p>
          <a:p>
            <a:pPr eaLnBrk="0" fontAlgn="base" hangingPunct="0">
              <a:spcBef>
                <a:spcPct val="0"/>
              </a:spcBef>
              <a:spcAft>
                <a:spcPct val="0"/>
              </a:spcAft>
            </a:pPr>
            <a:r>
              <a:rPr lang="en-US" altLang="en-US" sz="1800" b="1" dirty="0" err="1"/>
              <a:t>Tanácsadás</a:t>
            </a:r>
            <a:r>
              <a:rPr lang="en-US" altLang="en-US" sz="1800" b="1" dirty="0"/>
              <a:t> </a:t>
            </a:r>
            <a:r>
              <a:rPr lang="en-US" altLang="en-US" sz="1800" b="1" dirty="0" err="1"/>
              <a:t>és</a:t>
            </a:r>
            <a:r>
              <a:rPr lang="en-US" altLang="en-US" sz="1800" b="1" dirty="0"/>
              <a:t> </a:t>
            </a:r>
            <a:r>
              <a:rPr lang="en-US" altLang="en-US" sz="1800" b="1" dirty="0" err="1"/>
              <a:t>kapcsolattartás</a:t>
            </a:r>
            <a:r>
              <a:rPr lang="en-US" altLang="en-US" sz="1800" b="1" dirty="0"/>
              <a:t> </a:t>
            </a:r>
            <a:r>
              <a:rPr lang="en-US" altLang="en-US" sz="1800" dirty="0"/>
              <a:t>a </a:t>
            </a:r>
            <a:r>
              <a:rPr lang="en-US" altLang="en-US" sz="1800" dirty="0" err="1"/>
              <a:t>pénzügyi</a:t>
            </a:r>
            <a:r>
              <a:rPr lang="en-US" altLang="en-US" sz="1800" dirty="0"/>
              <a:t> </a:t>
            </a:r>
            <a:r>
              <a:rPr lang="en-US" altLang="en-US" sz="1800" dirty="0" err="1"/>
              <a:t>szolgáltatások</a:t>
            </a:r>
            <a:r>
              <a:rPr lang="en-US" altLang="en-US" sz="1800" dirty="0"/>
              <a:t> </a:t>
            </a:r>
            <a:r>
              <a:rPr lang="en-US" altLang="en-US" sz="1800" dirty="0" err="1"/>
              <a:t>felhasználóinak</a:t>
            </a:r>
            <a:r>
              <a:rPr lang="en-US" altLang="en-US" sz="1800" dirty="0"/>
              <a:t> </a:t>
            </a:r>
            <a:r>
              <a:rPr lang="en-US" altLang="en-US" sz="1800" dirty="0" err="1"/>
              <a:t>képviselőivel</a:t>
            </a:r>
            <a:r>
              <a:rPr lang="en-US" altLang="en-US" sz="1800" dirty="0"/>
              <a:t> </a:t>
            </a:r>
            <a:r>
              <a:rPr lang="en-US" altLang="en-US" sz="1800" dirty="0" err="1"/>
              <a:t>és</a:t>
            </a:r>
            <a:r>
              <a:rPr lang="en-US" altLang="en-US" sz="1800" dirty="0"/>
              <a:t> </a:t>
            </a:r>
            <a:r>
              <a:rPr lang="en-US" altLang="en-US" sz="1800" dirty="0" err="1"/>
              <a:t>képviseleti</a:t>
            </a:r>
            <a:r>
              <a:rPr lang="en-US" altLang="en-US" sz="1800" dirty="0"/>
              <a:t> </a:t>
            </a:r>
            <a:r>
              <a:rPr lang="en-US" altLang="en-US" sz="1800" dirty="0" err="1"/>
              <a:t>szerveivel</a:t>
            </a:r>
            <a:r>
              <a:rPr lang="en-US" altLang="en-US" sz="1800" dirty="0"/>
              <a:t> </a:t>
            </a:r>
            <a:r>
              <a:rPr lang="en-US" altLang="en-US" sz="1800" b="1" dirty="0" err="1"/>
              <a:t>uniós</a:t>
            </a:r>
            <a:r>
              <a:rPr lang="en-US" altLang="en-US" sz="1800" b="1" dirty="0"/>
              <a:t> </a:t>
            </a:r>
            <a:r>
              <a:rPr lang="en-US" altLang="en-US" sz="1800" b="1" dirty="0" err="1"/>
              <a:t>és</a:t>
            </a:r>
            <a:r>
              <a:rPr lang="en-US" altLang="en-US" sz="1800" b="1" dirty="0"/>
              <a:t> </a:t>
            </a:r>
            <a:r>
              <a:rPr lang="en-US" altLang="en-US" sz="1800" b="1" dirty="0" err="1"/>
              <a:t>nemzeti</a:t>
            </a:r>
            <a:r>
              <a:rPr lang="en-US" altLang="en-US" sz="1800" b="1" dirty="0"/>
              <a:t> </a:t>
            </a:r>
            <a:r>
              <a:rPr lang="en-US" altLang="en-US" sz="1800" b="1" dirty="0" err="1"/>
              <a:t>szinten</a:t>
            </a:r>
            <a:r>
              <a:rPr lang="en-US" altLang="en-US" sz="1800" b="1" dirty="0"/>
              <a:t> </a:t>
            </a:r>
          </a:p>
          <a:p>
            <a:pPr algn="just" fontAlgn="base"/>
            <a:r>
              <a:rPr lang="en-GB" sz="1800" dirty="0"/>
              <a:t>A </a:t>
            </a:r>
            <a:r>
              <a:rPr lang="en-GB" sz="1800" b="1" i="1" u="sng" dirty="0"/>
              <a:t>Bizottság  2016-os  </a:t>
            </a:r>
            <a:r>
              <a:rPr lang="en-GB" sz="1800" b="1" i="1" u="sng" dirty="0" err="1"/>
              <a:t>Jelentése</a:t>
            </a:r>
            <a:r>
              <a:rPr lang="en-GB" sz="1800" b="1" i="1" u="sng" dirty="0"/>
              <a:t> </a:t>
            </a:r>
            <a:r>
              <a:rPr lang="en-GB" sz="1800" dirty="0" err="1"/>
              <a:t>három</a:t>
            </a:r>
            <a:r>
              <a:rPr lang="en-GB" sz="1800" dirty="0"/>
              <a:t> </a:t>
            </a:r>
            <a:r>
              <a:rPr lang="en-GB" sz="1800" dirty="0" err="1"/>
              <a:t>fő</a:t>
            </a:r>
            <a:r>
              <a:rPr lang="en-GB" sz="1800" dirty="0"/>
              <a:t> </a:t>
            </a:r>
            <a:r>
              <a:rPr lang="en-GB" sz="1800" dirty="0" err="1"/>
              <a:t>pontját</a:t>
            </a:r>
            <a:r>
              <a:rPr lang="en-GB" sz="1800" dirty="0"/>
              <a:t> </a:t>
            </a:r>
            <a:r>
              <a:rPr lang="en-GB" sz="1800" dirty="0" err="1"/>
              <a:t>elolvasva</a:t>
            </a:r>
            <a:r>
              <a:rPr lang="en-GB" sz="1800" dirty="0"/>
              <a:t> látszik, hogy a </a:t>
            </a:r>
            <a:r>
              <a:rPr lang="en-GB" sz="1800" dirty="0" err="1"/>
              <a:t>Magyarországgal</a:t>
            </a:r>
            <a:r>
              <a:rPr lang="en-GB" sz="1800" dirty="0"/>
              <a:t> </a:t>
            </a:r>
            <a:r>
              <a:rPr lang="en-GB" sz="1800" dirty="0" err="1"/>
              <a:t>szemben</a:t>
            </a:r>
            <a:r>
              <a:rPr lang="en-GB" sz="1800" dirty="0"/>
              <a:t> a </a:t>
            </a:r>
            <a:r>
              <a:rPr lang="en-GB" sz="1800" dirty="0" err="1"/>
              <a:t>Európai</a:t>
            </a:r>
            <a:r>
              <a:rPr lang="en-GB" sz="1800" dirty="0"/>
              <a:t> </a:t>
            </a:r>
            <a:r>
              <a:rPr lang="en-GB" sz="1800" dirty="0" err="1"/>
              <a:t>Strukturális</a:t>
            </a:r>
            <a:r>
              <a:rPr lang="en-GB" sz="1800" dirty="0"/>
              <a:t> és </a:t>
            </a:r>
            <a:r>
              <a:rPr lang="en-GB" sz="1800" dirty="0" err="1"/>
              <a:t>Befektetési</a:t>
            </a:r>
            <a:r>
              <a:rPr lang="en-GB" sz="1800" dirty="0"/>
              <a:t> </a:t>
            </a:r>
            <a:r>
              <a:rPr lang="en-GB" sz="1800" dirty="0" err="1"/>
              <a:t>Alapok</a:t>
            </a:r>
            <a:r>
              <a:rPr lang="en-GB" sz="1800" dirty="0"/>
              <a:t> </a:t>
            </a:r>
            <a:r>
              <a:rPr lang="en-GB" sz="1800" dirty="0" err="1"/>
              <a:t>forrásai</a:t>
            </a:r>
            <a:r>
              <a:rPr lang="en-GB" sz="1800" dirty="0"/>
              <a:t> </a:t>
            </a:r>
            <a:r>
              <a:rPr lang="en-GB" sz="1800" dirty="0" err="1"/>
              <a:t>folyósítása</a:t>
            </a:r>
            <a:r>
              <a:rPr lang="en-GB" sz="1800" dirty="0"/>
              <a:t> </a:t>
            </a:r>
            <a:r>
              <a:rPr lang="en-GB" sz="1800" dirty="0" err="1"/>
              <a:t>visszatartásával</a:t>
            </a:r>
            <a:r>
              <a:rPr lang="en-GB" sz="1800" dirty="0"/>
              <a:t> </a:t>
            </a:r>
            <a:r>
              <a:rPr lang="en-GB" sz="1800" dirty="0" err="1"/>
              <a:t>kapcsolatos</a:t>
            </a:r>
            <a:r>
              <a:rPr lang="en-GB" sz="1800" dirty="0"/>
              <a:t> </a:t>
            </a:r>
            <a:r>
              <a:rPr lang="en-GB" sz="1800" dirty="0" err="1"/>
              <a:t>jogállamisági</a:t>
            </a:r>
            <a:r>
              <a:rPr lang="en-GB" sz="1800" dirty="0"/>
              <a:t> </a:t>
            </a:r>
            <a:r>
              <a:rPr lang="en-GB" sz="1800" dirty="0" err="1"/>
              <a:t>aggályok</a:t>
            </a:r>
            <a:r>
              <a:rPr lang="en-GB" sz="1800" dirty="0"/>
              <a:t>, </a:t>
            </a:r>
            <a:r>
              <a:rPr lang="en-GB" sz="1800" dirty="0" err="1"/>
              <a:t>miszerint</a:t>
            </a:r>
            <a:r>
              <a:rPr lang="en-GB" sz="1800" dirty="0"/>
              <a:t> "</a:t>
            </a:r>
            <a:r>
              <a:rPr lang="en-GB" sz="1800" dirty="0" err="1"/>
              <a:t>súlyosan</a:t>
            </a:r>
            <a:r>
              <a:rPr lang="en-GB" sz="1800" dirty="0"/>
              <a:t> </a:t>
            </a:r>
            <a:r>
              <a:rPr lang="en-GB" sz="1800" dirty="0" err="1"/>
              <a:t>károsítják</a:t>
            </a:r>
            <a:r>
              <a:rPr lang="en-GB" sz="1800" dirty="0"/>
              <a:t> </a:t>
            </a:r>
            <a:r>
              <a:rPr lang="en-GB" sz="1800" dirty="0" err="1"/>
              <a:t>az</a:t>
            </a:r>
            <a:r>
              <a:rPr lang="en-GB" sz="1800" dirty="0"/>
              <a:t> EU </a:t>
            </a:r>
            <a:r>
              <a:rPr lang="en-GB" sz="1800" dirty="0" err="1"/>
              <a:t>pénzügyi</a:t>
            </a:r>
            <a:r>
              <a:rPr lang="en-GB" sz="1800" dirty="0"/>
              <a:t> érdekeit vagy </a:t>
            </a:r>
            <a:r>
              <a:rPr lang="en-GB" sz="1800" dirty="0" err="1"/>
              <a:t>megsértik</a:t>
            </a:r>
            <a:r>
              <a:rPr lang="en-GB" sz="1800" dirty="0"/>
              <a:t> </a:t>
            </a:r>
            <a:r>
              <a:rPr lang="en-GB" sz="1800" dirty="0" err="1"/>
              <a:t>az</a:t>
            </a:r>
            <a:r>
              <a:rPr lang="en-GB" sz="1800" dirty="0"/>
              <a:t> EU </a:t>
            </a:r>
            <a:r>
              <a:rPr lang="en-GB" sz="1800" dirty="0" err="1"/>
              <a:t>kizárólagos</a:t>
            </a:r>
            <a:r>
              <a:rPr lang="en-GB" sz="1800" dirty="0"/>
              <a:t> </a:t>
            </a:r>
            <a:r>
              <a:rPr lang="en-GB" sz="1800" dirty="0" err="1"/>
              <a:t>hatásköreit</a:t>
            </a:r>
            <a:r>
              <a:rPr lang="en-GB" sz="1800" dirty="0"/>
              <a:t>" </a:t>
            </a:r>
            <a:r>
              <a:rPr lang="en-GB" sz="1800" b="1" dirty="0" err="1">
                <a:highlight>
                  <a:srgbClr val="FFFF00"/>
                </a:highlight>
              </a:rPr>
              <a:t>azonos</a:t>
            </a:r>
            <a:r>
              <a:rPr lang="en-GB" sz="1800" b="1" dirty="0">
                <a:highlight>
                  <a:srgbClr val="FFFF00"/>
                </a:highlight>
              </a:rPr>
              <a:t> </a:t>
            </a:r>
            <a:r>
              <a:rPr lang="en-GB" sz="1800" b="1" dirty="0" err="1">
                <a:highlight>
                  <a:srgbClr val="FFFF00"/>
                </a:highlight>
              </a:rPr>
              <a:t>fontossági</a:t>
            </a:r>
            <a:r>
              <a:rPr lang="en-GB" sz="1800" b="1" dirty="0">
                <a:highlight>
                  <a:srgbClr val="FFFF00"/>
                </a:highlight>
              </a:rPr>
              <a:t> szinten </a:t>
            </a:r>
            <a:r>
              <a:rPr lang="en-GB" sz="1800" b="1" dirty="0" err="1">
                <a:highlight>
                  <a:srgbClr val="FFFF00"/>
                </a:highlight>
              </a:rPr>
              <a:t>szerepel</a:t>
            </a:r>
            <a:r>
              <a:rPr lang="en-GB" sz="1800" b="1" dirty="0">
                <a:highlight>
                  <a:srgbClr val="FFFF00"/>
                </a:highlight>
              </a:rPr>
              <a:t> </a:t>
            </a:r>
            <a:r>
              <a:rPr lang="en-GB" sz="1800" b="1" dirty="0" err="1">
                <a:highlight>
                  <a:srgbClr val="FFFF00"/>
                </a:highlight>
              </a:rPr>
              <a:t>az</a:t>
            </a:r>
            <a:r>
              <a:rPr lang="en-GB" sz="1800" b="1" dirty="0">
                <a:highlight>
                  <a:srgbClr val="FFFF00"/>
                </a:highlight>
              </a:rPr>
              <a:t> a </a:t>
            </a:r>
            <a:r>
              <a:rPr lang="en-GB" sz="1800" b="1" dirty="0" err="1">
                <a:highlight>
                  <a:srgbClr val="FFFF00"/>
                </a:highlight>
              </a:rPr>
              <a:t>körülmény</a:t>
            </a:r>
            <a:r>
              <a:rPr lang="en-GB" sz="1800" dirty="0">
                <a:highlight>
                  <a:srgbClr val="FFFF00"/>
                </a:highlight>
              </a:rPr>
              <a:t>, ha </a:t>
            </a:r>
            <a:r>
              <a:rPr lang="en-GB" sz="1800" b="1" dirty="0">
                <a:solidFill>
                  <a:srgbClr val="00B0F0"/>
                </a:solidFill>
                <a:highlight>
                  <a:srgbClr val="FFFF00"/>
                </a:highlight>
              </a:rPr>
              <a:t>a </a:t>
            </a:r>
            <a:r>
              <a:rPr lang="en-GB" sz="1800" b="1" u="sng" dirty="0">
                <a:solidFill>
                  <a:srgbClr val="00B0F0"/>
                </a:solidFill>
                <a:highlight>
                  <a:srgbClr val="FFFF00"/>
                </a:highlight>
              </a:rPr>
              <a:t>Bíróságok nem tartják be </a:t>
            </a:r>
            <a:r>
              <a:rPr lang="en-GB" sz="1800" b="1" u="sng" dirty="0" err="1">
                <a:solidFill>
                  <a:srgbClr val="00B0F0"/>
                </a:solidFill>
                <a:highlight>
                  <a:srgbClr val="FFFF00"/>
                </a:highlight>
              </a:rPr>
              <a:t>az</a:t>
            </a:r>
            <a:r>
              <a:rPr lang="en-GB" sz="1800" b="1" u="sng" dirty="0">
                <a:solidFill>
                  <a:srgbClr val="00B0F0"/>
                </a:solidFill>
                <a:highlight>
                  <a:srgbClr val="FFFF00"/>
                </a:highlight>
              </a:rPr>
              <a:t> uniós </a:t>
            </a:r>
            <a:r>
              <a:rPr lang="en-GB" sz="1800" b="1" u="sng" dirty="0" err="1">
                <a:solidFill>
                  <a:srgbClr val="00B0F0"/>
                </a:solidFill>
                <a:highlight>
                  <a:srgbClr val="FFFF00"/>
                </a:highlight>
              </a:rPr>
              <a:t>jogot</a:t>
            </a:r>
            <a:r>
              <a:rPr lang="en-GB" sz="1800" b="1" u="sng" dirty="0">
                <a:solidFill>
                  <a:srgbClr val="00B0F0"/>
                </a:solidFill>
                <a:highlight>
                  <a:srgbClr val="FFFF00"/>
                </a:highlight>
              </a:rPr>
              <a:t>, vagy a </a:t>
            </a:r>
            <a:r>
              <a:rPr lang="en-GB" sz="1800" b="1" u="sng" dirty="0" err="1">
                <a:solidFill>
                  <a:srgbClr val="00B0F0"/>
                </a:solidFill>
                <a:highlight>
                  <a:srgbClr val="FFFF00"/>
                </a:highlight>
              </a:rPr>
              <a:t>tagállam</a:t>
            </a:r>
            <a:r>
              <a:rPr lang="en-GB" sz="1800" b="1" u="sng" dirty="0">
                <a:solidFill>
                  <a:srgbClr val="00B0F0"/>
                </a:solidFill>
                <a:highlight>
                  <a:srgbClr val="FFFF00"/>
                </a:highlight>
              </a:rPr>
              <a:t> nem </a:t>
            </a:r>
            <a:r>
              <a:rPr lang="en-GB" sz="1800" b="1" u="sng" dirty="0" err="1">
                <a:solidFill>
                  <a:srgbClr val="00B0F0"/>
                </a:solidFill>
                <a:highlight>
                  <a:srgbClr val="FFFF00"/>
                </a:highlight>
              </a:rPr>
              <a:t>megfelelően</a:t>
            </a:r>
            <a:r>
              <a:rPr lang="en-GB" sz="1800" b="1" u="sng" dirty="0">
                <a:solidFill>
                  <a:srgbClr val="00B0F0"/>
                </a:solidFill>
                <a:highlight>
                  <a:srgbClr val="FFFF00"/>
                </a:highlight>
              </a:rPr>
              <a:t> </a:t>
            </a:r>
            <a:r>
              <a:rPr lang="en-GB" sz="1800" b="1" u="sng" dirty="0" err="1">
                <a:solidFill>
                  <a:srgbClr val="00B0F0"/>
                </a:solidFill>
                <a:highlight>
                  <a:srgbClr val="FFFF00"/>
                </a:highlight>
              </a:rPr>
              <a:t>ültetett</a:t>
            </a:r>
            <a:r>
              <a:rPr lang="en-GB" sz="1800" b="1" u="sng" dirty="0">
                <a:solidFill>
                  <a:srgbClr val="00B0F0"/>
                </a:solidFill>
                <a:highlight>
                  <a:srgbClr val="FFFF00"/>
                </a:highlight>
              </a:rPr>
              <a:t> át egy </a:t>
            </a:r>
            <a:r>
              <a:rPr lang="en-GB" sz="1800" b="1" u="sng" dirty="0" err="1">
                <a:solidFill>
                  <a:srgbClr val="00B0F0"/>
                </a:solidFill>
                <a:highlight>
                  <a:srgbClr val="FFFF00"/>
                </a:highlight>
              </a:rPr>
              <a:t>irányelvet</a:t>
            </a:r>
            <a:r>
              <a:rPr lang="en-GB" sz="1800" b="1" dirty="0">
                <a:highlight>
                  <a:srgbClr val="FFFF00"/>
                </a:highlight>
              </a:rPr>
              <a:t>. </a:t>
            </a:r>
          </a:p>
          <a:p>
            <a:r>
              <a:rPr lang="en-GB" sz="1800" dirty="0"/>
              <a:t>A </a:t>
            </a:r>
            <a:r>
              <a:rPr lang="en-GB" sz="1800" dirty="0" err="1"/>
              <a:t>fogyasztóvédelmi</a:t>
            </a:r>
            <a:r>
              <a:rPr lang="en-GB" sz="1800" dirty="0"/>
              <a:t> </a:t>
            </a:r>
            <a:r>
              <a:rPr lang="en-GB" sz="1800" dirty="0" err="1"/>
              <a:t>fontosabb</a:t>
            </a:r>
            <a:r>
              <a:rPr lang="en-GB" sz="1800" dirty="0"/>
              <a:t> </a:t>
            </a:r>
            <a:r>
              <a:rPr lang="en-GB" sz="1800" dirty="0" err="1"/>
              <a:t>kritériumok</a:t>
            </a:r>
            <a:r>
              <a:rPr lang="en-GB" sz="1800" dirty="0"/>
              <a:t> </a:t>
            </a:r>
            <a:r>
              <a:rPr lang="en-GB" sz="1800" dirty="0" err="1"/>
              <a:t>értelmezését</a:t>
            </a:r>
            <a:r>
              <a:rPr lang="en-GB" sz="1800" dirty="0"/>
              <a:t> még jobban </a:t>
            </a:r>
            <a:r>
              <a:rPr lang="en-GB" sz="1800" dirty="0" err="1"/>
              <a:t>megkönnyíti</a:t>
            </a:r>
            <a:r>
              <a:rPr lang="en-GB" sz="1800" dirty="0"/>
              <a:t> </a:t>
            </a:r>
            <a:r>
              <a:rPr lang="en-GB" sz="1800" b="1" dirty="0"/>
              <a:t>a 2017-es </a:t>
            </a:r>
            <a:r>
              <a:rPr lang="en-GB" sz="1800" b="1" dirty="0" err="1"/>
              <a:t>célravezetőségi</a:t>
            </a:r>
            <a:r>
              <a:rPr lang="en-GB" sz="1800" b="1" dirty="0"/>
              <a:t> </a:t>
            </a:r>
            <a:r>
              <a:rPr lang="en-GB" sz="1800" b="1" dirty="0" err="1"/>
              <a:t>vizsgálat</a:t>
            </a:r>
            <a:r>
              <a:rPr lang="en-GB" sz="1800" b="1" dirty="0"/>
              <a:t>, </a:t>
            </a:r>
            <a:r>
              <a:rPr lang="en-GB" sz="1800" b="1" dirty="0" err="1"/>
              <a:t>hiszen</a:t>
            </a:r>
            <a:r>
              <a:rPr lang="en-GB" sz="1800" b="1" dirty="0"/>
              <a:t> </a:t>
            </a:r>
            <a:r>
              <a:rPr lang="en-GB" sz="1800" b="1" dirty="0" err="1"/>
              <a:t>pont</a:t>
            </a:r>
            <a:r>
              <a:rPr lang="en-GB" sz="1800" b="1" dirty="0"/>
              <a:t> </a:t>
            </a:r>
            <a:r>
              <a:rPr lang="en-GB" sz="1800" b="1" dirty="0" err="1"/>
              <a:t>ezekre</a:t>
            </a:r>
            <a:r>
              <a:rPr lang="en-GB" sz="1800" b="1" dirty="0"/>
              <a:t> a </a:t>
            </a:r>
            <a:r>
              <a:rPr lang="en-GB" sz="1800" b="1" dirty="0" err="1"/>
              <a:t>vizsgálati</a:t>
            </a:r>
            <a:r>
              <a:rPr lang="en-GB" sz="1800" b="1" dirty="0"/>
              <a:t> </a:t>
            </a:r>
            <a:r>
              <a:rPr lang="en-GB" sz="1800" b="1" dirty="0" err="1"/>
              <a:t>kritériumokra</a:t>
            </a:r>
            <a:r>
              <a:rPr lang="en-GB" sz="1800" b="1" dirty="0"/>
              <a:t> vonatkozó EUB </a:t>
            </a:r>
            <a:r>
              <a:rPr lang="en-GB" sz="1800" b="1" dirty="0" err="1"/>
              <a:t>döntéseket</a:t>
            </a:r>
            <a:r>
              <a:rPr lang="en-GB" sz="1800" b="1" dirty="0"/>
              <a:t> nem tartják be a </a:t>
            </a:r>
            <a:r>
              <a:rPr lang="en-GB" sz="1800" b="1" dirty="0" err="1"/>
              <a:t>magyar</a:t>
            </a:r>
            <a:r>
              <a:rPr lang="en-GB" sz="1800" b="1" dirty="0"/>
              <a:t> bíróságok</a:t>
            </a:r>
            <a:endParaRPr lang="en-US" altLang="en-US" sz="1800"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522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8A5E-626F-ED75-5B5D-FBD42814CC46}"/>
              </a:ext>
            </a:extLst>
          </p:cNvPr>
          <p:cNvSpPr>
            <a:spLocks noGrp="1"/>
          </p:cNvSpPr>
          <p:nvPr>
            <p:ph type="title"/>
          </p:nvPr>
        </p:nvSpPr>
        <p:spPr/>
        <p:txBody>
          <a:bodyPr/>
          <a:lstStyle/>
          <a:p>
            <a:r>
              <a:rPr lang="en-GB" dirty="0"/>
              <a:t>A </a:t>
            </a:r>
            <a:r>
              <a:rPr lang="en-GB" dirty="0" err="1"/>
              <a:t>fogyasztói</a:t>
            </a:r>
            <a:r>
              <a:rPr lang="en-GB" dirty="0"/>
              <a:t> és </a:t>
            </a:r>
            <a:r>
              <a:rPr lang="en-GB" dirty="0" err="1"/>
              <a:t>marketingjog</a:t>
            </a:r>
            <a:r>
              <a:rPr lang="en-GB" dirty="0"/>
              <a:t> 2017-es </a:t>
            </a:r>
            <a:r>
              <a:rPr lang="en-GB" dirty="0" err="1"/>
              <a:t>célravezetőségi</a:t>
            </a:r>
            <a:r>
              <a:rPr lang="en-GB" dirty="0"/>
              <a:t> </a:t>
            </a:r>
            <a:r>
              <a:rPr lang="en-GB" dirty="0" err="1"/>
              <a:t>vizsgálata</a:t>
            </a:r>
            <a:r>
              <a:rPr lang="en-GB" dirty="0"/>
              <a:t> (Bizottság) I-III.</a:t>
            </a:r>
            <a:r>
              <a:rPr lang="hu-HU" dirty="0"/>
              <a:t>:</a:t>
            </a:r>
            <a:endParaRPr lang="en-GB" dirty="0"/>
          </a:p>
        </p:txBody>
      </p:sp>
      <p:sp>
        <p:nvSpPr>
          <p:cNvPr id="3" name="Content Placeholder 2">
            <a:extLst>
              <a:ext uri="{FF2B5EF4-FFF2-40B4-BE49-F238E27FC236}">
                <a16:creationId xmlns:a16="http://schemas.microsoft.com/office/drawing/2014/main" id="{60C868A8-C9B4-5B2D-12C3-03701D4E12D1}"/>
              </a:ext>
            </a:extLst>
          </p:cNvPr>
          <p:cNvSpPr>
            <a:spLocks noGrp="1"/>
          </p:cNvSpPr>
          <p:nvPr>
            <p:ph idx="1"/>
          </p:nvPr>
        </p:nvSpPr>
        <p:spPr/>
        <p:txBody>
          <a:bodyPr>
            <a:normAutofit fontScale="70000" lnSpcReduction="20000"/>
          </a:bodyPr>
          <a:lstStyle/>
          <a:p>
            <a:pPr>
              <a:lnSpc>
                <a:spcPct val="120000"/>
              </a:lnSpc>
            </a:pPr>
            <a:r>
              <a:rPr lang="en-GB" sz="2800" dirty="0"/>
              <a:t>M</a:t>
            </a:r>
            <a:r>
              <a:rPr lang="hu-HU" sz="2800" dirty="0"/>
              <a:t>agában foglalta </a:t>
            </a:r>
            <a:r>
              <a:rPr lang="hu-HU" sz="2800" b="1" dirty="0"/>
              <a:t>a tisztességtelen szerződési feltételekről szóló irányelv átfogó értékelését</a:t>
            </a:r>
            <a:r>
              <a:rPr lang="fi-FI" sz="2800" b="1" dirty="0"/>
              <a:t>.</a:t>
            </a:r>
            <a:r>
              <a:rPr lang="hu-HU" sz="2800" b="1" dirty="0"/>
              <a:t> </a:t>
            </a:r>
            <a:r>
              <a:rPr lang="en-GB" sz="2800" dirty="0"/>
              <a:t>A </a:t>
            </a:r>
            <a:r>
              <a:rPr lang="hu-HU" sz="2800" dirty="0"/>
              <a:t>tisztességtelen szerződési feltételekről szóló irányelv elveken alapuló megközelítése hatékony, és hozzájárul a magas szintű fogyasztóvédelem biztosításához. </a:t>
            </a:r>
            <a:endParaRPr lang="en-GB" sz="2800" dirty="0"/>
          </a:p>
          <a:p>
            <a:pPr>
              <a:lnSpc>
                <a:spcPct val="120000"/>
              </a:lnSpc>
            </a:pPr>
            <a:r>
              <a:rPr lang="hu-HU" sz="2800" dirty="0"/>
              <a:t>Az értékelés </a:t>
            </a:r>
            <a:r>
              <a:rPr lang="hu-HU" sz="2800" b="1" dirty="0"/>
              <a:t>ugyanakkor bizonyos fokú hiányosságra mutatott rá az irányelv egyértelmű értelmezhetőségét és alkalmazhatóságát illetően</a:t>
            </a:r>
            <a:r>
              <a:rPr lang="hu-HU" sz="2800" dirty="0"/>
              <a:t>, többek között az alábbiak tekintetében:</a:t>
            </a:r>
            <a:endParaRPr lang="en-GB" sz="2800" dirty="0"/>
          </a:p>
          <a:p>
            <a:pPr marL="571500" indent="-306388">
              <a:lnSpc>
                <a:spcPct val="120000"/>
              </a:lnSpc>
              <a:buFont typeface="+mj-lt"/>
              <a:buAutoNum type="romanUcPeriod"/>
            </a:pPr>
            <a:r>
              <a:rPr lang="hu-HU" sz="2800" dirty="0"/>
              <a:t>az árat és a szerződés </a:t>
            </a:r>
            <a:r>
              <a:rPr lang="hu-HU" sz="2800" b="1" dirty="0"/>
              <a:t>elsődleges tárgyát meghatározó feltételekre vonatkozó kivétel hatálya</a:t>
            </a:r>
            <a:endParaRPr lang="en-GB" sz="2800" b="1" dirty="0"/>
          </a:p>
          <a:p>
            <a:pPr marL="571500" indent="-306388">
              <a:lnSpc>
                <a:spcPct val="120000"/>
              </a:lnSpc>
              <a:buFont typeface="+mj-lt"/>
              <a:buAutoNum type="romanUcPeriod"/>
            </a:pPr>
            <a:r>
              <a:rPr lang="hu-HU" sz="2800" dirty="0">
                <a:solidFill>
                  <a:srgbClr val="FF0000"/>
                </a:solidFill>
              </a:rPr>
              <a:t>a</a:t>
            </a:r>
            <a:r>
              <a:rPr lang="hu-HU" sz="2800" b="1" dirty="0">
                <a:solidFill>
                  <a:srgbClr val="FF0000"/>
                </a:solidFill>
              </a:rPr>
              <a:t> tisztességtelen szerződési feltételek nem kötelező jellegéből eredő jogi következmények</a:t>
            </a:r>
            <a:r>
              <a:rPr lang="fi-FI" b="1" dirty="0">
                <a:solidFill>
                  <a:srgbClr val="FF0000"/>
                </a:solidFill>
              </a:rPr>
              <a:t> </a:t>
            </a:r>
            <a:r>
              <a:rPr lang="hu-HU" sz="2800" dirty="0"/>
              <a:t>és</a:t>
            </a:r>
            <a:endParaRPr lang="en-GB" sz="2800" dirty="0"/>
          </a:p>
          <a:p>
            <a:pPr marL="571500" indent="-306388">
              <a:lnSpc>
                <a:spcPct val="120000"/>
              </a:lnSpc>
              <a:buFont typeface="+mj-lt"/>
              <a:buAutoNum type="romanUcPeriod"/>
            </a:pPr>
            <a:r>
              <a:rPr lang="hu-HU" sz="2800" dirty="0"/>
              <a:t>a</a:t>
            </a:r>
            <a:r>
              <a:rPr lang="hu-HU" sz="2800" b="1" dirty="0"/>
              <a:t> nemzeti bíróságok azon kötelezettsége, hogy aktív szerepet vállaljanak a tisztességtelen szerződési feltételekről szóló irányelv egyéni ügyekre való alkalmazásában</a:t>
            </a:r>
            <a:r>
              <a:rPr lang="hu-HU" sz="2800" dirty="0"/>
              <a:t>. Ezért a </a:t>
            </a:r>
            <a:r>
              <a:rPr lang="hu-HU" sz="2800" u="sng" dirty="0" err="1"/>
              <a:t>célravezetőségi</a:t>
            </a:r>
            <a:r>
              <a:rPr lang="hu-HU" sz="2800" u="sng" dirty="0"/>
              <a:t> vizsgálatról szóló jelentés</a:t>
            </a:r>
            <a:r>
              <a:rPr lang="hu-HU" sz="2800" dirty="0"/>
              <a:t> ezeknek a problémáknak a megoldását idevágó bizottsági iránymutatások révén </a:t>
            </a:r>
            <a:r>
              <a:rPr lang="hu-HU" sz="2800" u="sng" dirty="0"/>
              <a:t>javasolt</a:t>
            </a:r>
            <a:r>
              <a:rPr lang="fi-FI" sz="2800" dirty="0"/>
              <a:t>.</a:t>
            </a:r>
            <a:endParaRPr lang="en-GB" sz="4000" i="1" dirty="0"/>
          </a:p>
        </p:txBody>
      </p:sp>
    </p:spTree>
    <p:extLst>
      <p:ext uri="{BB962C8B-B14F-4D97-AF65-F5344CB8AC3E}">
        <p14:creationId xmlns:p14="http://schemas.microsoft.com/office/powerpoint/2010/main" val="2805755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852D5D-177A-F9DF-B6BA-067F6C74D83D}"/>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33000" contrast="-39000"/>
                    </a14:imgEffect>
                  </a14:imgLayer>
                </a14:imgProps>
              </a:ext>
            </a:extLst>
          </a:blip>
          <a:stretch>
            <a:fillRect/>
          </a:stretch>
        </p:blipFill>
        <p:spPr>
          <a:xfrm>
            <a:off x="7414136" y="1499649"/>
            <a:ext cx="4777864" cy="5358351"/>
          </a:xfrm>
          <a:prstGeom prst="rect">
            <a:avLst/>
          </a:prstGeom>
        </p:spPr>
      </p:pic>
      <p:sp>
        <p:nvSpPr>
          <p:cNvPr id="2" name="Cím 1"/>
          <p:cNvSpPr>
            <a:spLocks noGrp="1"/>
          </p:cNvSpPr>
          <p:nvPr>
            <p:ph type="title"/>
          </p:nvPr>
        </p:nvSpPr>
        <p:spPr/>
        <p:txBody>
          <a:bodyPr>
            <a:normAutofit/>
          </a:bodyPr>
          <a:lstStyle/>
          <a:p>
            <a:r>
              <a:rPr lang="en-GB" sz="2800" b="1" dirty="0"/>
              <a:t>I. Az </a:t>
            </a:r>
            <a:r>
              <a:rPr lang="en-GB" sz="2800" b="1" dirty="0" err="1"/>
              <a:t>árat</a:t>
            </a:r>
            <a:r>
              <a:rPr lang="en-GB" sz="2800" b="1" dirty="0"/>
              <a:t> és a </a:t>
            </a:r>
            <a:r>
              <a:rPr lang="en-GB" sz="2800" b="1" dirty="0" err="1"/>
              <a:t>szerződés</a:t>
            </a:r>
            <a:r>
              <a:rPr lang="en-GB" sz="2800" b="1" dirty="0"/>
              <a:t> </a:t>
            </a:r>
            <a:r>
              <a:rPr lang="en-GB" sz="2800" b="1" dirty="0" err="1"/>
              <a:t>elsődleges</a:t>
            </a:r>
            <a:r>
              <a:rPr lang="en-GB" sz="2800" b="1" dirty="0"/>
              <a:t> </a:t>
            </a:r>
            <a:r>
              <a:rPr lang="en-GB" sz="2800" b="1" dirty="0" err="1"/>
              <a:t>tárgyát</a:t>
            </a:r>
            <a:r>
              <a:rPr lang="en-GB" sz="2800" b="1" dirty="0"/>
              <a:t> </a:t>
            </a:r>
            <a:r>
              <a:rPr lang="en-GB" sz="2800" b="1" dirty="0" err="1"/>
              <a:t>meghatározó</a:t>
            </a:r>
            <a:r>
              <a:rPr lang="en-GB" sz="2800" b="1" dirty="0"/>
              <a:t> </a:t>
            </a:r>
            <a:r>
              <a:rPr lang="en-GB" sz="2800" b="1" dirty="0" err="1"/>
              <a:t>feltételekre</a:t>
            </a:r>
            <a:r>
              <a:rPr lang="en-GB" sz="2800" b="1" dirty="0"/>
              <a:t> vonatkozó </a:t>
            </a:r>
            <a:r>
              <a:rPr lang="en-GB" sz="2800" b="1" dirty="0" err="1"/>
              <a:t>kivétel</a:t>
            </a:r>
            <a:r>
              <a:rPr lang="en-GB" sz="2800" b="1" dirty="0"/>
              <a:t> </a:t>
            </a:r>
            <a:r>
              <a:rPr lang="en-GB" sz="2800" b="1" dirty="0" err="1"/>
              <a:t>hatálya</a:t>
            </a:r>
            <a:endParaRPr lang="hu-HU" sz="2800" b="1" dirty="0"/>
          </a:p>
        </p:txBody>
      </p:sp>
      <p:sp>
        <p:nvSpPr>
          <p:cNvPr id="3" name="Tartalom helye 2"/>
          <p:cNvSpPr>
            <a:spLocks noGrp="1"/>
          </p:cNvSpPr>
          <p:nvPr>
            <p:ph idx="1"/>
          </p:nvPr>
        </p:nvSpPr>
        <p:spPr/>
        <p:txBody>
          <a:bodyPr>
            <a:normAutofit fontScale="92500" lnSpcReduction="20000"/>
          </a:bodyPr>
          <a:lstStyle/>
          <a:p>
            <a:pPr>
              <a:lnSpc>
                <a:spcPct val="110000"/>
              </a:lnSpc>
            </a:pPr>
            <a:r>
              <a:rPr lang="hu-HU" sz="2600" dirty="0"/>
              <a:t>A Kúria és a magyar bíróságok megtagadják az EUB elsődleges tárgyra vonatkozó meghatározása </a:t>
            </a:r>
            <a:r>
              <a:rPr lang="hu-HU" sz="2600" b="1" dirty="0"/>
              <a:t>egységes értelmezésére vonatkozó kötelezettséget </a:t>
            </a:r>
            <a:r>
              <a:rPr lang="hu-HU" sz="2600" i="1" dirty="0"/>
              <a:t>(C-186/18 </a:t>
            </a:r>
            <a:r>
              <a:rPr lang="hu-HU" sz="2600" i="1" dirty="0" err="1"/>
              <a:t>Andriciuc</a:t>
            </a:r>
            <a:r>
              <a:rPr lang="hu-HU" sz="2600" i="1" dirty="0"/>
              <a:t> 34)</a:t>
            </a:r>
          </a:p>
          <a:p>
            <a:pPr>
              <a:lnSpc>
                <a:spcPct val="110000"/>
              </a:lnSpc>
            </a:pPr>
            <a:r>
              <a:rPr lang="hu-HU" sz="2600" dirty="0"/>
              <a:t>Az </a:t>
            </a:r>
            <a:r>
              <a:rPr lang="hu-HU" sz="2600" b="1" dirty="0" err="1"/>
              <a:t>átlá</a:t>
            </a:r>
            <a:r>
              <a:rPr lang="en-GB" sz="2600" b="1" dirty="0"/>
              <a:t>t</a:t>
            </a:r>
            <a:r>
              <a:rPr lang="hu-HU" sz="2600" b="1" dirty="0"/>
              <a:t>hatóság sérelme </a:t>
            </a:r>
            <a:r>
              <a:rPr lang="hu-HU" sz="2600" dirty="0"/>
              <a:t>kapcsán a vizsgálati kritériumokat </a:t>
            </a:r>
            <a:r>
              <a:rPr lang="hu-HU" sz="2600" b="1" dirty="0"/>
              <a:t>szűkítő értelemben </a:t>
            </a:r>
            <a:r>
              <a:rPr lang="hu-HU" sz="2600" dirty="0"/>
              <a:t>használják, míg az EUB kiterjesztő értelemben, így alig néhány szerződés semmisségét állapítják meg az </a:t>
            </a:r>
            <a:r>
              <a:rPr lang="hu-HU" sz="2600" dirty="0" err="1"/>
              <a:t>átlá</a:t>
            </a:r>
            <a:r>
              <a:rPr lang="en-GB" sz="2600" dirty="0"/>
              <a:t>t</a:t>
            </a:r>
            <a:r>
              <a:rPr lang="hu-HU" sz="2600" dirty="0"/>
              <a:t>hatóság sérelmére, de azt a C-705/21 előzetes utalásban szereplő módon önkényesen az Irányelv céljával ellentétesen érvényessé nyilvánítják</a:t>
            </a:r>
          </a:p>
          <a:p>
            <a:pPr>
              <a:lnSpc>
                <a:spcPct val="110000"/>
              </a:lnSpc>
            </a:pPr>
            <a:r>
              <a:rPr lang="hu-HU" sz="2600" dirty="0"/>
              <a:t>Megtagadják a  különnemű árfolyamok alkalmazása tisztességtelensége </a:t>
            </a:r>
            <a:r>
              <a:rPr lang="hu-HU" sz="2600" b="1" dirty="0"/>
              <a:t>jogkövetkezménye</a:t>
            </a:r>
            <a:r>
              <a:rPr lang="hu-HU" sz="2600" dirty="0"/>
              <a:t>  értelmezése minden tagállamban egységesen  kötelező alkalmazását(C-118/17 Dunai 48, 52; C-260/18 </a:t>
            </a:r>
            <a:r>
              <a:rPr lang="hu-HU" sz="2600" dirty="0" err="1"/>
              <a:t>Dzuibak</a:t>
            </a:r>
            <a:r>
              <a:rPr lang="hu-HU" sz="2600" dirty="0"/>
              <a:t> ítélet 43-44, sérül a jogszabályok közelítése cél is</a:t>
            </a:r>
          </a:p>
        </p:txBody>
      </p:sp>
    </p:spTree>
    <p:extLst>
      <p:ext uri="{BB962C8B-B14F-4D97-AF65-F5344CB8AC3E}">
        <p14:creationId xmlns:p14="http://schemas.microsoft.com/office/powerpoint/2010/main" val="261578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5057A7-DB74-F7CD-180E-0C159AB9DCDB}"/>
              </a:ext>
            </a:extLst>
          </p:cNvPr>
          <p:cNvPicPr>
            <a:picLocks noChangeAspect="1"/>
          </p:cNvPicPr>
          <p:nvPr/>
        </p:nvPicPr>
        <p:blipFill>
          <a:blip r:embed="rId2" cstate="print">
            <a:alphaModFix amt="20000"/>
            <a:extLst>
              <a:ext uri="{BEBA8EAE-BF5A-486C-A8C5-ECC9F3942E4B}">
                <a14:imgProps xmlns:a14="http://schemas.microsoft.com/office/drawing/2010/main">
                  <a14:imgLayer r:embed="rId3">
                    <a14:imgEffect>
                      <a14:sharpenSoften amount="87000"/>
                    </a14:imgEffect>
                    <a14:imgEffect>
                      <a14:brightnessContrast contrast="-21000"/>
                    </a14:imgEffect>
                  </a14:imgLayer>
                </a14:imgProps>
              </a:ext>
              <a:ext uri="{28A0092B-C50C-407E-A947-70E740481C1C}">
                <a14:useLocalDpi xmlns:a14="http://schemas.microsoft.com/office/drawing/2010/main" val="0"/>
              </a:ext>
            </a:extLst>
          </a:blip>
          <a:stretch>
            <a:fillRect/>
          </a:stretch>
        </p:blipFill>
        <p:spPr>
          <a:xfrm>
            <a:off x="6661484" y="1484647"/>
            <a:ext cx="4692316" cy="4692316"/>
          </a:xfrm>
          <a:prstGeom prst="rect">
            <a:avLst/>
          </a:prstGeom>
          <a:effectLst>
            <a:softEdge rad="317500"/>
          </a:effectLst>
        </p:spPr>
      </p:pic>
      <p:sp>
        <p:nvSpPr>
          <p:cNvPr id="2" name="Cím 1"/>
          <p:cNvSpPr>
            <a:spLocks noGrp="1"/>
          </p:cNvSpPr>
          <p:nvPr>
            <p:ph type="title"/>
          </p:nvPr>
        </p:nvSpPr>
        <p:spPr>
          <a:xfrm>
            <a:off x="838200" y="365126"/>
            <a:ext cx="10515600" cy="1119522"/>
          </a:xfrm>
        </p:spPr>
        <p:txBody>
          <a:bodyPr>
            <a:normAutofit/>
          </a:bodyPr>
          <a:lstStyle/>
          <a:p>
            <a:r>
              <a:rPr lang="en-GB" sz="3200" b="1" dirty="0"/>
              <a:t>II. A</a:t>
            </a:r>
            <a:r>
              <a:rPr lang="hu-HU" sz="3200" b="1" dirty="0"/>
              <a:t> tisztességtelen szerződési feltételek nem kötelező jellegéből eredő jogi következmények</a:t>
            </a:r>
            <a:endParaRPr lang="hu-HU" sz="3200" dirty="0"/>
          </a:p>
        </p:txBody>
      </p:sp>
      <p:sp>
        <p:nvSpPr>
          <p:cNvPr id="3" name="Tartalom helye 2"/>
          <p:cNvSpPr>
            <a:spLocks noGrp="1"/>
          </p:cNvSpPr>
          <p:nvPr>
            <p:ph idx="1"/>
          </p:nvPr>
        </p:nvSpPr>
        <p:spPr>
          <a:xfrm>
            <a:off x="838200" y="1825624"/>
            <a:ext cx="10515600" cy="4746625"/>
          </a:xfrm>
        </p:spPr>
        <p:txBody>
          <a:bodyPr>
            <a:normAutofit fontScale="92500" lnSpcReduction="10000"/>
          </a:bodyPr>
          <a:lstStyle/>
          <a:p>
            <a:r>
              <a:rPr lang="hu-HU" sz="2000" dirty="0"/>
              <a:t>Az EUB által kialakított alapelv szerint a fogyasztó </a:t>
            </a:r>
            <a:r>
              <a:rPr lang="hu-HU" sz="2000" b="1" dirty="0"/>
              <a:t>azon joga elvonhatatlan, mely az eredeti jogi és ténybeli állapot helyreállításához fűződik</a:t>
            </a:r>
            <a:r>
              <a:rPr lang="hu-HU" sz="2000" dirty="0"/>
              <a:t>. Azaz, a semmis feltételt el kell hagyni, ami visszamarad, azt kell teljesíteni, ha az nem lehetséges, akkor az egész szerződés semmis.</a:t>
            </a:r>
          </a:p>
          <a:p>
            <a:r>
              <a:rPr lang="hu-HU" sz="2000" dirty="0"/>
              <a:t>Ha a szerződés csak részben érvénytelen, akkor </a:t>
            </a:r>
            <a:r>
              <a:rPr lang="hu-HU" sz="2000" i="1" dirty="0"/>
              <a:t>„</a:t>
            </a:r>
            <a:r>
              <a:rPr lang="hu-HU" sz="2000" i="1" dirty="0" err="1"/>
              <a:t>pacta</a:t>
            </a:r>
            <a:r>
              <a:rPr lang="hu-HU" sz="2000" i="1" dirty="0"/>
              <a:t> </a:t>
            </a:r>
            <a:r>
              <a:rPr lang="hu-HU" sz="2000" i="1" dirty="0" err="1"/>
              <a:t>sunt</a:t>
            </a:r>
            <a:r>
              <a:rPr lang="hu-HU" sz="2000" i="1" dirty="0"/>
              <a:t> </a:t>
            </a:r>
            <a:r>
              <a:rPr lang="hu-HU" sz="2000" i="1" dirty="0" err="1"/>
              <a:t>servanda</a:t>
            </a:r>
            <a:r>
              <a:rPr lang="hu-HU" sz="2000" i="1" dirty="0"/>
              <a:t>”</a:t>
            </a:r>
            <a:r>
              <a:rPr lang="hu-HU" sz="2000" dirty="0"/>
              <a:t> elv mentén kell teljesíteni a szerződés maradék részét.</a:t>
            </a:r>
          </a:p>
          <a:p>
            <a:r>
              <a:rPr lang="hu-HU" sz="2000" dirty="0"/>
              <a:t>Ha a szerződés teljes egészében érvénytelen, akkor az </a:t>
            </a:r>
            <a:r>
              <a:rPr lang="hu-HU" sz="2000" b="1" dirty="0"/>
              <a:t>érvénytelenség jogkövetkezményét </a:t>
            </a:r>
            <a:r>
              <a:rPr lang="hu-HU" sz="2000" dirty="0"/>
              <a:t>kell orvosolni.</a:t>
            </a:r>
          </a:p>
          <a:p>
            <a:r>
              <a:rPr lang="hu-HU" sz="2000" dirty="0"/>
              <a:t>Az EUB a </a:t>
            </a:r>
            <a:r>
              <a:rPr lang="hu-HU" sz="2000" b="1" dirty="0"/>
              <a:t>C-118/17 ügy 48 és 52 pontja </a:t>
            </a:r>
            <a:r>
              <a:rPr lang="hu-HU" sz="2000" dirty="0"/>
              <a:t>alapján megállapította, hogy a különnemű árfolyamok a szerződés elsődleges tárgyát határozzák meg, a tisztességtelen feltétel elhagyásával a szerződés teljesíthetetlenné válik.</a:t>
            </a:r>
          </a:p>
          <a:p>
            <a:r>
              <a:rPr lang="hu-HU" sz="2000" dirty="0"/>
              <a:t>Ennek jogkövetkezménye, hogy </a:t>
            </a:r>
            <a:r>
              <a:rPr lang="hu-HU" sz="2000" b="1" dirty="0"/>
              <a:t>az indexálási mechanizmus kiesik, </a:t>
            </a:r>
            <a:r>
              <a:rPr lang="hu-HU" sz="2000" dirty="0"/>
              <a:t>így </a:t>
            </a:r>
            <a:r>
              <a:rPr lang="hu-HU" sz="2000" b="1" dirty="0"/>
              <a:t>megváltozik a szerződés elsődleges tárgya</a:t>
            </a:r>
            <a:r>
              <a:rPr lang="hu-HU" sz="2000" dirty="0"/>
              <a:t> (C-260/18 43-45)   Az árfolyamkockázat megszűnik.</a:t>
            </a:r>
          </a:p>
          <a:p>
            <a:r>
              <a:rPr lang="hu-HU" sz="2000" dirty="0"/>
              <a:t>A </a:t>
            </a:r>
            <a:r>
              <a:rPr lang="hu-HU" sz="2000" b="1" dirty="0"/>
              <a:t>semmis szerződésből származó jogviszonyban </a:t>
            </a:r>
            <a:r>
              <a:rPr lang="hu-HU" sz="2000" dirty="0"/>
              <a:t>az elszámolás alapja a nemzeti devizában a fogyasztó számára eredetileg utalt </a:t>
            </a:r>
            <a:r>
              <a:rPr lang="hu-HU" sz="2000" b="1" dirty="0"/>
              <a:t>HUF összeg</a:t>
            </a:r>
            <a:r>
              <a:rPr lang="hu-HU" sz="2000" dirty="0"/>
              <a:t>. (C-395/21 </a:t>
            </a:r>
            <a:r>
              <a:rPr lang="hu-HU" sz="2000" dirty="0" err="1"/>
              <a:t>Sz.D.V</a:t>
            </a:r>
            <a:r>
              <a:rPr lang="hu-HU" sz="2000" dirty="0"/>
              <a:t>. </a:t>
            </a:r>
            <a:r>
              <a:rPr lang="hu-HU" sz="2000" dirty="0" err="1"/>
              <a:t>vs</a:t>
            </a:r>
            <a:r>
              <a:rPr lang="hu-HU" sz="2000" dirty="0"/>
              <a:t> MA indítvány és ítélet, C-520/21 Bank M indítvány)</a:t>
            </a:r>
          </a:p>
        </p:txBody>
      </p:sp>
    </p:spTree>
    <p:extLst>
      <p:ext uri="{BB962C8B-B14F-4D97-AF65-F5344CB8AC3E}">
        <p14:creationId xmlns:p14="http://schemas.microsoft.com/office/powerpoint/2010/main" val="130081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4414F-DE18-A59A-FC6D-AA97D47226D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890604" y="1504448"/>
            <a:ext cx="4410791" cy="4410791"/>
          </a:xfrm>
          <a:prstGeom prst="rect">
            <a:avLst/>
          </a:prstGeom>
        </p:spPr>
      </p:pic>
      <p:sp>
        <p:nvSpPr>
          <p:cNvPr id="2" name="Cím 1"/>
          <p:cNvSpPr>
            <a:spLocks noGrp="1"/>
          </p:cNvSpPr>
          <p:nvPr>
            <p:ph type="title"/>
          </p:nvPr>
        </p:nvSpPr>
        <p:spPr/>
        <p:txBody>
          <a:bodyPr>
            <a:normAutofit/>
          </a:bodyPr>
          <a:lstStyle/>
          <a:p>
            <a:pPr algn="ctr"/>
            <a:r>
              <a:rPr lang="en-GB" sz="2800" b="1" dirty="0"/>
              <a:t>III</a:t>
            </a:r>
            <a:r>
              <a:rPr lang="hu-HU" sz="2800" b="1" dirty="0"/>
              <a:t>.</a:t>
            </a:r>
            <a:r>
              <a:rPr lang="hu-HU" sz="2400" b="1" dirty="0"/>
              <a:t> </a:t>
            </a:r>
            <a:r>
              <a:rPr lang="en-GB" sz="2400" b="1" dirty="0"/>
              <a:t>A</a:t>
            </a:r>
            <a:r>
              <a:rPr lang="hu-HU" sz="2400" b="1" dirty="0"/>
              <a:t> nemzeti bíróságok azon kötelezettsége, hogy aktív szerepet vállaljanak a tisztességtelen szerződési feltételekről szóló irányelv egyéni ügyekre való alkalmazásában</a:t>
            </a:r>
          </a:p>
        </p:txBody>
      </p:sp>
      <p:sp>
        <p:nvSpPr>
          <p:cNvPr id="3" name="Tartalom helye 2"/>
          <p:cNvSpPr>
            <a:spLocks noGrp="1"/>
          </p:cNvSpPr>
          <p:nvPr>
            <p:ph idx="1"/>
          </p:nvPr>
        </p:nvSpPr>
        <p:spPr/>
        <p:txBody>
          <a:bodyPr>
            <a:normAutofit fontScale="85000" lnSpcReduction="20000"/>
          </a:bodyPr>
          <a:lstStyle/>
          <a:p>
            <a:pPr>
              <a:lnSpc>
                <a:spcPct val="110000"/>
              </a:lnSpc>
            </a:pPr>
            <a:r>
              <a:rPr lang="hu-HU" sz="2400" dirty="0"/>
              <a:t>A magyar bíróságok az egyéni perekben </a:t>
            </a:r>
            <a:r>
              <a:rPr lang="hu-HU" sz="2400" b="1" dirty="0"/>
              <a:t>nem az EUB döntéseit, hanem a DH törvények rendelkezéseit hajtják végre</a:t>
            </a:r>
            <a:r>
              <a:rPr lang="hu-HU" sz="2400" dirty="0"/>
              <a:t>, holott az EUB a C-118/17 ítélet 38-43. pontjaiban egyértelműen rendelkezett, </a:t>
            </a:r>
            <a:r>
              <a:rPr lang="hu-HU" sz="2400" b="1" dirty="0"/>
              <a:t>a jogalkotó is köteles tiszteletben tartani az Irányelv 6.cikk (1) bekezdését</a:t>
            </a:r>
            <a:r>
              <a:rPr lang="hu-HU" sz="2400" dirty="0"/>
              <a:t>, mely </a:t>
            </a:r>
            <a:r>
              <a:rPr lang="hu-HU" sz="2400" b="1" dirty="0"/>
              <a:t>kógens norma.</a:t>
            </a:r>
          </a:p>
          <a:p>
            <a:pPr>
              <a:lnSpc>
                <a:spcPct val="110000"/>
              </a:lnSpc>
            </a:pPr>
            <a:r>
              <a:rPr lang="hu-HU" sz="2400" dirty="0"/>
              <a:t>A magyar </a:t>
            </a:r>
            <a:r>
              <a:rPr lang="hu-HU" sz="2400" b="1" dirty="0"/>
              <a:t>jogalkotó beavatkozása terjedelme a már meglévő védelem szintjét nem gyengítheti. </a:t>
            </a:r>
            <a:r>
              <a:rPr lang="hu-HU" sz="2400" b="1" dirty="0">
                <a:solidFill>
                  <a:srgbClr val="FF0000"/>
                </a:solidFill>
              </a:rPr>
              <a:t>Az  érvénytelen szerződés biztosította fokozott magas szintű védelmet nem lehet minimális védelemre </a:t>
            </a:r>
            <a:r>
              <a:rPr lang="hu-HU" sz="2400" dirty="0"/>
              <a:t>rontani. (C-51/17 Ilyés 56.)</a:t>
            </a:r>
          </a:p>
          <a:p>
            <a:pPr>
              <a:lnSpc>
                <a:spcPct val="110000"/>
              </a:lnSpc>
            </a:pPr>
            <a:r>
              <a:rPr lang="hu-HU" sz="2400" dirty="0"/>
              <a:t>A magyar DH törvények és a Kúria ítélkezési gyakorlata  a hitelezők érdekében a már meglévő és az EUB által is biztosított védelem </a:t>
            </a:r>
            <a:r>
              <a:rPr lang="hu-HU" sz="2400" b="1" dirty="0"/>
              <a:t>fokozott szintjét </a:t>
            </a:r>
            <a:r>
              <a:rPr lang="hu-HU" sz="2400" dirty="0"/>
              <a:t>nem csak </a:t>
            </a:r>
            <a:r>
              <a:rPr lang="hu-HU" sz="2400" b="1" dirty="0"/>
              <a:t>minimálisra de valójában nullára csökkentette,</a:t>
            </a:r>
            <a:r>
              <a:rPr lang="hu-HU" sz="2400" dirty="0"/>
              <a:t> mert a bíróságok a DH törvények célját teljesítve megakadályozzák a jogilag és objektíve teljesen érvénytelen szerződések semmisségének kimondását ezzel </a:t>
            </a:r>
            <a:r>
              <a:rPr lang="hu-HU" sz="2400" b="1" dirty="0"/>
              <a:t>megfosztják a fogyasztókat az eredeti tény és </a:t>
            </a:r>
            <a:r>
              <a:rPr lang="hu-HU" sz="2400" b="1" dirty="0" err="1"/>
              <a:t>jogbeli</a:t>
            </a:r>
            <a:r>
              <a:rPr lang="hu-HU" sz="2400" b="1" dirty="0"/>
              <a:t> helyzet helyreállításához fűződő joguktól, és a szerződés kiegészítésérére vonatkozó jogaiktól</a:t>
            </a:r>
            <a:r>
              <a:rPr lang="hu-HU" sz="2400" dirty="0"/>
              <a:t>, annak ellenére, hogy a 6 cikk (1) bekezdése számukra ezen jogokat garantálja.</a:t>
            </a:r>
          </a:p>
        </p:txBody>
      </p:sp>
    </p:spTree>
    <p:extLst>
      <p:ext uri="{BB962C8B-B14F-4D97-AF65-F5344CB8AC3E}">
        <p14:creationId xmlns:p14="http://schemas.microsoft.com/office/powerpoint/2010/main" val="320370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4525" y="224175"/>
            <a:ext cx="10236888" cy="1106569"/>
          </a:xfrm>
        </p:spPr>
        <p:txBody>
          <a:bodyPr>
            <a:normAutofit fontScale="90000"/>
          </a:bodyPr>
          <a:lstStyle/>
          <a:p>
            <a:pPr algn="ctr">
              <a:lnSpc>
                <a:spcPct val="100000"/>
              </a:lnSpc>
              <a:spcBef>
                <a:spcPts val="0"/>
              </a:spcBef>
              <a:spcAft>
                <a:spcPts val="1200"/>
              </a:spcAft>
            </a:pPr>
            <a:r>
              <a:rPr lang="en-GB" sz="3100" b="1" dirty="0" err="1"/>
              <a:t>Bizottság</a:t>
            </a:r>
            <a:r>
              <a:rPr lang="en-GB" sz="3100" b="1" dirty="0"/>
              <a:t> - 2016. </a:t>
            </a:r>
            <a:r>
              <a:rPr lang="en-GB" sz="3100" b="1" dirty="0" err="1"/>
              <a:t>évi</a:t>
            </a:r>
            <a:r>
              <a:rPr lang="en-GB" sz="3100" b="1" dirty="0"/>
              <a:t> </a:t>
            </a:r>
            <a:r>
              <a:rPr lang="en-GB" sz="3100" b="1" dirty="0" err="1"/>
              <a:t>éves</a:t>
            </a:r>
            <a:r>
              <a:rPr lang="en-GB" sz="3100" b="1" dirty="0"/>
              <a:t> </a:t>
            </a:r>
            <a:r>
              <a:rPr lang="en-GB" sz="3100" b="1" dirty="0" err="1"/>
              <a:t>jelentés</a:t>
            </a:r>
            <a:br>
              <a:rPr lang="en-GB" sz="3100" b="1" dirty="0"/>
            </a:br>
            <a:r>
              <a:rPr lang="en-GB" sz="3100" b="1" dirty="0" err="1"/>
              <a:t>az</a:t>
            </a:r>
            <a:r>
              <a:rPr lang="en-GB" sz="3100" b="1" dirty="0"/>
              <a:t> uniós jog </a:t>
            </a:r>
            <a:r>
              <a:rPr lang="en-GB" sz="3100" b="1" dirty="0" err="1"/>
              <a:t>alkalmazásának</a:t>
            </a:r>
            <a:r>
              <a:rPr lang="en-GB" sz="3100" b="1" dirty="0"/>
              <a:t> </a:t>
            </a:r>
            <a:r>
              <a:rPr lang="en-GB" sz="3100" b="1" dirty="0" err="1"/>
              <a:t>ellenőrzése</a:t>
            </a:r>
            <a:r>
              <a:rPr lang="en-GB" sz="3100" b="1" dirty="0"/>
              <a:t>  </a:t>
            </a:r>
            <a:br>
              <a:rPr lang="en-GB" sz="2700" b="1" dirty="0"/>
            </a:br>
            <a:r>
              <a:rPr lang="en-GB" sz="2700" b="1" i="1" dirty="0" err="1"/>
              <a:t>Brüsszel</a:t>
            </a:r>
            <a:r>
              <a:rPr lang="en-GB" sz="2700" b="1" i="1" dirty="0"/>
              <a:t>, 2017.7.6. COM (2017) 370 Final</a:t>
            </a:r>
            <a:endParaRPr lang="hu-HU" sz="2000" i="1" dirty="0"/>
          </a:p>
        </p:txBody>
      </p:sp>
      <p:sp>
        <p:nvSpPr>
          <p:cNvPr id="3" name="Tartalom helye 2"/>
          <p:cNvSpPr>
            <a:spLocks noGrp="1"/>
          </p:cNvSpPr>
          <p:nvPr>
            <p:ph idx="1"/>
          </p:nvPr>
        </p:nvSpPr>
        <p:spPr>
          <a:xfrm>
            <a:off x="785813" y="1610524"/>
            <a:ext cx="10515600" cy="4947225"/>
          </a:xfrm>
        </p:spPr>
        <p:txBody>
          <a:bodyPr>
            <a:noAutofit/>
          </a:bodyPr>
          <a:lstStyle/>
          <a:p>
            <a:pPr marL="0" indent="0" algn="just">
              <a:spcBef>
                <a:spcPts val="600"/>
              </a:spcBef>
              <a:spcAft>
                <a:spcPts val="0"/>
              </a:spcAft>
              <a:buNone/>
            </a:pPr>
            <a:r>
              <a:rPr lang="en-GB" sz="1800" i="0" dirty="0">
                <a:solidFill>
                  <a:srgbClr val="242424"/>
                </a:solidFill>
                <a:effectLst/>
                <a:latin typeface="+mn-lt"/>
              </a:rPr>
              <a:t>A </a:t>
            </a:r>
            <a:r>
              <a:rPr lang="hu-HU" sz="1800" i="0" dirty="0">
                <a:solidFill>
                  <a:srgbClr val="242424"/>
                </a:solidFill>
                <a:effectLst/>
                <a:latin typeface="+mn-lt"/>
              </a:rPr>
              <a:t>Bizottság uniós jogokkal - így a fogyasztói perekkel kapcsolatos felelőssége és vállalásai is -</a:t>
            </a:r>
            <a:r>
              <a:rPr lang="en-GB" sz="1800" i="0" dirty="0">
                <a:solidFill>
                  <a:srgbClr val="242424"/>
                </a:solidFill>
                <a:effectLst/>
                <a:latin typeface="+mn-lt"/>
              </a:rPr>
              <a:t> </a:t>
            </a:r>
            <a:r>
              <a:rPr lang="hu-HU" sz="1800" i="0" dirty="0">
                <a:solidFill>
                  <a:srgbClr val="242424"/>
                </a:solidFill>
                <a:effectLst/>
                <a:latin typeface="+mn-lt"/>
              </a:rPr>
              <a:t> konkrétan is nevesíthetők a</a:t>
            </a:r>
            <a:r>
              <a:rPr lang="en-GB" sz="1800" i="0" dirty="0">
                <a:solidFill>
                  <a:srgbClr val="242424"/>
                </a:solidFill>
                <a:effectLst/>
                <a:latin typeface="+mn-lt"/>
              </a:rPr>
              <a:t> Bizottság 2016-os</a:t>
            </a:r>
            <a:r>
              <a:rPr lang="hu-HU" sz="1800" i="0" dirty="0">
                <a:solidFill>
                  <a:srgbClr val="242424"/>
                </a:solidFill>
                <a:effectLst/>
                <a:latin typeface="+mn-lt"/>
              </a:rPr>
              <a:t> jelentése alapján:</a:t>
            </a:r>
            <a:endParaRPr lang="en-GB" sz="1800" i="0" dirty="0">
              <a:solidFill>
                <a:srgbClr val="242424"/>
              </a:solidFill>
              <a:effectLst/>
              <a:latin typeface="+mn-lt"/>
            </a:endParaRPr>
          </a:p>
          <a:p>
            <a:pPr marL="0" indent="0" algn="just">
              <a:spcBef>
                <a:spcPts val="1800"/>
              </a:spcBef>
              <a:spcAft>
                <a:spcPts val="0"/>
              </a:spcAft>
              <a:buNone/>
            </a:pPr>
            <a:r>
              <a:rPr lang="hu-HU" sz="1800" b="1" i="0" u="sng" dirty="0">
                <a:solidFill>
                  <a:srgbClr val="242424"/>
                </a:solidFill>
                <a:effectLst/>
                <a:latin typeface="+mn-lt"/>
              </a:rPr>
              <a:t>A Bizottság azokra az ügyekre összpontosít majd, amelyekben a tagállamok</a:t>
            </a:r>
            <a:r>
              <a:rPr lang="hu-HU" sz="1800" b="0" i="0" u="sng" dirty="0">
                <a:solidFill>
                  <a:srgbClr val="242424"/>
                </a:solidFill>
                <a:effectLst/>
                <a:latin typeface="+mn-lt"/>
              </a:rPr>
              <a:t>:</a:t>
            </a:r>
          </a:p>
          <a:p>
            <a:pPr algn="just">
              <a:spcBef>
                <a:spcPts val="600"/>
              </a:spcBef>
              <a:spcAft>
                <a:spcPts val="0"/>
              </a:spcAft>
              <a:buFont typeface="Arial" panose="020B0604020202020204" pitchFamily="34" charset="0"/>
              <a:buChar char="•"/>
            </a:pPr>
            <a:r>
              <a:rPr lang="hu-HU" sz="1800" b="1" i="0" dirty="0">
                <a:solidFill>
                  <a:srgbClr val="242424"/>
                </a:solidFill>
                <a:effectLst/>
                <a:latin typeface="+mn-lt"/>
              </a:rPr>
              <a:t>nem közlik az átültetési intézkedéseket vagy </a:t>
            </a:r>
            <a:r>
              <a:rPr lang="hu-HU" sz="1800" b="1" i="0" dirty="0">
                <a:solidFill>
                  <a:srgbClr val="FF0000"/>
                </a:solidFill>
                <a:effectLst/>
                <a:latin typeface="+mn-lt"/>
              </a:rPr>
              <a:t>az intézkedések helytelenül ültetik át az irányelveket;</a:t>
            </a:r>
          </a:p>
          <a:p>
            <a:pPr algn="just">
              <a:spcBef>
                <a:spcPts val="600"/>
              </a:spcBef>
              <a:spcAft>
                <a:spcPts val="0"/>
              </a:spcAft>
              <a:buFont typeface="Arial" panose="020B0604020202020204" pitchFamily="34" charset="0"/>
              <a:buChar char="•"/>
            </a:pPr>
            <a:r>
              <a:rPr lang="hu-HU" sz="1800" b="1" i="0" dirty="0">
                <a:solidFill>
                  <a:srgbClr val="FF0000"/>
                </a:solidFill>
                <a:effectLst/>
                <a:latin typeface="+mn-lt"/>
              </a:rPr>
              <a:t>nem tesznek eleget a Bíróság ítéletének </a:t>
            </a:r>
            <a:r>
              <a:rPr lang="hu-HU" sz="1800" i="0" dirty="0">
                <a:solidFill>
                  <a:srgbClr val="FF0000"/>
                </a:solidFill>
                <a:effectLst/>
                <a:latin typeface="+mn-lt"/>
              </a:rPr>
              <a:t>(az EUMSZ 260. cikkének (2) bekezdésében említettek szerint)</a:t>
            </a:r>
            <a:r>
              <a:rPr lang="fi-FI" sz="1800" dirty="0">
                <a:solidFill>
                  <a:srgbClr val="FF0000"/>
                </a:solidFill>
                <a:latin typeface="+mn-lt"/>
              </a:rPr>
              <a:t>,</a:t>
            </a:r>
            <a:r>
              <a:rPr lang="hu-HU" sz="1800" b="1" i="0" dirty="0">
                <a:solidFill>
                  <a:srgbClr val="242424"/>
                </a:solidFill>
                <a:effectLst/>
                <a:latin typeface="+mn-lt"/>
              </a:rPr>
              <a:t> </a:t>
            </a:r>
            <a:r>
              <a:rPr lang="hu-HU" sz="1800" i="0" dirty="0">
                <a:solidFill>
                  <a:srgbClr val="242424"/>
                </a:solidFill>
                <a:effectLst/>
                <a:latin typeface="+mn-lt"/>
              </a:rPr>
              <a:t>vagy</a:t>
            </a:r>
          </a:p>
          <a:p>
            <a:pPr algn="just">
              <a:spcBef>
                <a:spcPts val="600"/>
              </a:spcBef>
              <a:spcAft>
                <a:spcPts val="0"/>
              </a:spcAft>
              <a:buFont typeface="Arial" panose="020B0604020202020204" pitchFamily="34" charset="0"/>
              <a:buChar char="•"/>
            </a:pPr>
            <a:r>
              <a:rPr lang="hu-HU" sz="1800" b="1" i="0" dirty="0">
                <a:solidFill>
                  <a:srgbClr val="242424"/>
                </a:solidFill>
                <a:effectLst/>
                <a:latin typeface="+mn-lt"/>
              </a:rPr>
              <a:t>súlyosan károsítják az EU pénzügyi érdekeit vagy megsértik az EU kizárólagos hatásköreit.</a:t>
            </a:r>
          </a:p>
          <a:p>
            <a:pPr marL="0" indent="0" algn="just">
              <a:spcBef>
                <a:spcPts val="1800"/>
              </a:spcBef>
              <a:spcAft>
                <a:spcPts val="0"/>
              </a:spcAft>
              <a:buNone/>
            </a:pPr>
            <a:r>
              <a:rPr lang="hu-HU" sz="1800" b="1" i="1" u="sng" dirty="0">
                <a:solidFill>
                  <a:srgbClr val="242424"/>
                </a:solidFill>
                <a:effectLst/>
                <a:latin typeface="+mn-lt"/>
              </a:rPr>
              <a:t>Új jogérvényesítési politika – Közlemény az </a:t>
            </a:r>
            <a:r>
              <a:rPr lang="hu-HU" sz="1800" b="1" i="0" u="sng" dirty="0">
                <a:solidFill>
                  <a:srgbClr val="242424"/>
                </a:solidFill>
                <a:effectLst/>
                <a:latin typeface="+mn-lt"/>
              </a:rPr>
              <a:t>uniós jogról:</a:t>
            </a:r>
          </a:p>
          <a:p>
            <a:pPr algn="just">
              <a:spcBef>
                <a:spcPts val="600"/>
              </a:spcBef>
              <a:spcAft>
                <a:spcPts val="0"/>
              </a:spcAft>
            </a:pPr>
            <a:r>
              <a:rPr lang="hu-HU" sz="1800" b="0" i="0" dirty="0">
                <a:solidFill>
                  <a:srgbClr val="242424"/>
                </a:solidFill>
                <a:effectLst/>
                <a:latin typeface="+mn-lt"/>
              </a:rPr>
              <a:t>Jobb eredmények elérése a jobb alkalmazás révén</a:t>
            </a:r>
          </a:p>
          <a:p>
            <a:pPr algn="just">
              <a:spcBef>
                <a:spcPts val="600"/>
              </a:spcBef>
              <a:spcAft>
                <a:spcPts val="0"/>
              </a:spcAft>
            </a:pPr>
            <a:r>
              <a:rPr lang="hu-HU" sz="1800" b="0" i="1" dirty="0">
                <a:solidFill>
                  <a:srgbClr val="242424"/>
                </a:solidFill>
                <a:effectLst/>
                <a:latin typeface="+mn-lt"/>
              </a:rPr>
              <a:t>Uniós jog: Jobb eredmények elérése a jobb alkalmazás révén</a:t>
            </a:r>
            <a:r>
              <a:rPr lang="hu-HU" sz="1800" u="sng" baseline="30000" dirty="0">
                <a:solidFill>
                  <a:srgbClr val="0563C1"/>
                </a:solidFill>
                <a:latin typeface="+mn-lt"/>
              </a:rPr>
              <a:t>1</a:t>
            </a:r>
            <a:r>
              <a:rPr lang="hu-HU" sz="1800" b="0" i="0" dirty="0">
                <a:solidFill>
                  <a:srgbClr val="242424"/>
                </a:solidFill>
                <a:effectLst/>
                <a:latin typeface="+mn-lt"/>
              </a:rPr>
              <a:t>. A közlemény ismerteti, hogy a Bizottság a Szerződések őreként hogyan fogja </a:t>
            </a:r>
            <a:r>
              <a:rPr lang="hu-HU" sz="1800" b="1" i="0" dirty="0">
                <a:solidFill>
                  <a:srgbClr val="242424"/>
                </a:solidFill>
                <a:effectLst/>
                <a:latin typeface="+mn-lt"/>
              </a:rPr>
              <a:t>fokozni az uniós jog betartásának biztosítására irányuló erőfeszítéseit.</a:t>
            </a:r>
            <a:r>
              <a:rPr lang="hu-HU" sz="1800" b="0" i="0" dirty="0">
                <a:solidFill>
                  <a:srgbClr val="242424"/>
                </a:solidFill>
                <a:effectLst/>
                <a:latin typeface="+mn-lt"/>
              </a:rPr>
              <a:t> Annak, hogy az EU „a nagyobb dolgok tekintetében nagyobb szerepet vállal, a kisebb dolgok tekintetében pedig kisebbet”, úgy kell megnyilvánulnia a gyakorlatban, hogy a kötelezettségszegés kezelését illetően </a:t>
            </a:r>
            <a:r>
              <a:rPr lang="hu-HU" sz="1800" b="1" i="0" dirty="0">
                <a:solidFill>
                  <a:srgbClr val="242424"/>
                </a:solidFill>
                <a:effectLst/>
                <a:latin typeface="+mn-lt"/>
              </a:rPr>
              <a:t>a Bizottság fokozottan stratégiai jellegű és eredményes jogérvényesítési megközelítést alkalmaz.</a:t>
            </a:r>
          </a:p>
        </p:txBody>
      </p:sp>
    </p:spTree>
    <p:extLst>
      <p:ext uri="{BB962C8B-B14F-4D97-AF65-F5344CB8AC3E}">
        <p14:creationId xmlns:p14="http://schemas.microsoft.com/office/powerpoint/2010/main" val="167065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2800" b="1" dirty="0" err="1"/>
              <a:t>Párbeszéd</a:t>
            </a:r>
            <a:r>
              <a:rPr lang="en-GB" sz="2800" b="1" dirty="0"/>
              <a:t> </a:t>
            </a:r>
            <a:r>
              <a:rPr lang="en-GB" sz="2800" b="1" dirty="0" err="1"/>
              <a:t>az</a:t>
            </a:r>
            <a:r>
              <a:rPr lang="en-GB" sz="2800" b="1" dirty="0"/>
              <a:t> EUB és </a:t>
            </a:r>
            <a:r>
              <a:rPr lang="en-GB" sz="2800" b="1" dirty="0" err="1"/>
              <a:t>tagállami</a:t>
            </a:r>
            <a:r>
              <a:rPr lang="en-GB" sz="2800" b="1" dirty="0"/>
              <a:t> bíróságok  között</a:t>
            </a:r>
            <a:endParaRPr lang="hu-HU" sz="2800" b="1" dirty="0"/>
          </a:p>
        </p:txBody>
      </p:sp>
      <p:sp>
        <p:nvSpPr>
          <p:cNvPr id="3" name="Tartalom helye 2"/>
          <p:cNvSpPr>
            <a:spLocks noGrp="1"/>
          </p:cNvSpPr>
          <p:nvPr>
            <p:ph idx="1"/>
          </p:nvPr>
        </p:nvSpPr>
        <p:spPr/>
        <p:txBody>
          <a:bodyPr>
            <a:normAutofit/>
          </a:bodyPr>
          <a:lstStyle/>
          <a:p>
            <a:pPr algn="just"/>
            <a:r>
              <a:rPr lang="hu-HU" sz="2000" b="1" dirty="0"/>
              <a:t>EUMSZ 267. cikk </a:t>
            </a:r>
            <a:r>
              <a:rPr lang="hu-HU" sz="2000" dirty="0"/>
              <a:t>(az </a:t>
            </a:r>
            <a:r>
              <a:rPr lang="hu-HU" sz="2000" dirty="0" err="1"/>
              <a:t>EKSz</a:t>
            </a:r>
            <a:r>
              <a:rPr lang="hu-HU" sz="2000" dirty="0"/>
              <a:t>. korábbi 234. cikke) </a:t>
            </a:r>
            <a:r>
              <a:rPr lang="hu-HU" sz="2000" b="1" dirty="0"/>
              <a:t>Az Európai Unió Bírósága hatáskörrel rendelkezik előzetes döntés meghozatalára a következő kérdésekben</a:t>
            </a:r>
            <a:r>
              <a:rPr lang="hu-HU" sz="2000" dirty="0"/>
              <a:t>:</a:t>
            </a:r>
          </a:p>
          <a:p>
            <a:pPr marL="457200" indent="-457200" algn="just">
              <a:buFont typeface="+mj-lt"/>
              <a:buAutoNum type="alphaLcParenR"/>
            </a:pPr>
            <a:r>
              <a:rPr lang="en-GB" sz="2000" dirty="0"/>
              <a:t>a</a:t>
            </a:r>
            <a:r>
              <a:rPr lang="hu-HU" sz="2000" dirty="0"/>
              <a:t> </a:t>
            </a:r>
            <a:r>
              <a:rPr lang="en-GB" sz="2000" b="1" dirty="0"/>
              <a:t>S</a:t>
            </a:r>
            <a:r>
              <a:rPr lang="hu-HU" sz="2000" b="1" dirty="0" err="1"/>
              <a:t>zerződések</a:t>
            </a:r>
            <a:r>
              <a:rPr lang="hu-HU" sz="2000" b="1" dirty="0"/>
              <a:t> értelmezése</a:t>
            </a:r>
          </a:p>
          <a:p>
            <a:pPr marL="457200" indent="-457200" algn="just">
              <a:buFont typeface="+mj-lt"/>
              <a:buAutoNum type="alphaLcParenR"/>
            </a:pPr>
            <a:r>
              <a:rPr lang="hu-HU" sz="2000" dirty="0"/>
              <a:t>az uniós intézmények, szervek vagy hivatalok jogi aktusainak érvényessége és értelmezése; Ha egy tagállam bírósága előtt ilyen kérdés merül fel, és ez a bíróság úgy ítéli meg, hogy </a:t>
            </a:r>
            <a:r>
              <a:rPr lang="hu-HU" sz="2000" b="1" dirty="0"/>
              <a:t>ítélete meghozatalához szükség van a kérdés eldöntésére</a:t>
            </a:r>
            <a:r>
              <a:rPr lang="hu-HU" sz="2000" dirty="0"/>
              <a:t>, kérheti az Európai Unió Bíróságát</a:t>
            </a:r>
            <a:r>
              <a:rPr lang="hu-HU" sz="2000" b="1" dirty="0"/>
              <a:t>, hogy hozzon ebben a kérdésben döntést. </a:t>
            </a:r>
            <a:endParaRPr lang="en-GB" sz="2000" b="1" dirty="0"/>
          </a:p>
          <a:p>
            <a:pPr marL="457200" indent="-457200" algn="just">
              <a:buFont typeface="+mj-lt"/>
              <a:buAutoNum type="alphaLcParenR"/>
            </a:pPr>
            <a:r>
              <a:rPr lang="hu-HU" sz="2000" dirty="0"/>
              <a:t>Ha egy tagállam olyan bírósága előtt folyamatban lévő ügyben merül fel ilyen kérdés, amelynek határozatai ellen a nemzeti jog értelmében nincs jogorvoslati lehetőség, </a:t>
            </a:r>
            <a:r>
              <a:rPr lang="hu-HU" sz="2000" b="1" dirty="0"/>
              <a:t>e bíróság köteles az Európai Unió Bíróságához fordulni. </a:t>
            </a:r>
            <a:r>
              <a:rPr lang="hu-HU" sz="2000" dirty="0"/>
              <a:t>Ha egy tagállami bíróság előtt folyamatban lévő ügyben olyan kérdés merül fel, amely valamely fogva tartott személyt érint, az Európai Unió Bírósága a lehető legrövidebb időn belül határoz.</a:t>
            </a:r>
          </a:p>
        </p:txBody>
      </p:sp>
      <p:pic>
        <p:nvPicPr>
          <p:cNvPr id="4" name="Picture 3">
            <a:extLst>
              <a:ext uri="{FF2B5EF4-FFF2-40B4-BE49-F238E27FC236}">
                <a16:creationId xmlns:a16="http://schemas.microsoft.com/office/drawing/2014/main" id="{01557E2C-91DC-F95D-F9B6-00A306A3393A}"/>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8275005" y="0"/>
            <a:ext cx="2573611" cy="1714627"/>
          </a:xfrm>
          <a:prstGeom prst="rect">
            <a:avLst/>
          </a:prstGeom>
        </p:spPr>
      </p:pic>
    </p:spTree>
    <p:extLst>
      <p:ext uri="{BB962C8B-B14F-4D97-AF65-F5344CB8AC3E}">
        <p14:creationId xmlns:p14="http://schemas.microsoft.com/office/powerpoint/2010/main" val="185773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aturation sat="37000"/>
                    </a14:imgEffect>
                    <a14:imgEffect>
                      <a14:brightnessContrast bright="-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580EA7-0749-46B5-F9B9-11E317F942AE}"/>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brightnessContrast bright="72000"/>
                    </a14:imgEffect>
                  </a14:imgLayer>
                </a14:imgProps>
              </a:ext>
            </a:extLst>
          </a:blip>
          <a:stretch>
            <a:fillRect/>
          </a:stretch>
        </p:blipFill>
        <p:spPr>
          <a:xfrm>
            <a:off x="838200" y="1027906"/>
            <a:ext cx="10583752" cy="5706271"/>
          </a:xfrm>
          <a:prstGeom prst="rect">
            <a:avLst/>
          </a:prstGeom>
        </p:spPr>
      </p:pic>
      <p:sp>
        <p:nvSpPr>
          <p:cNvPr id="2" name="Cím 1"/>
          <p:cNvSpPr>
            <a:spLocks noGrp="1"/>
          </p:cNvSpPr>
          <p:nvPr>
            <p:ph type="title"/>
          </p:nvPr>
        </p:nvSpPr>
        <p:spPr>
          <a:xfrm>
            <a:off x="838200" y="365125"/>
            <a:ext cx="10515600" cy="662781"/>
          </a:xfrm>
        </p:spPr>
        <p:txBody>
          <a:bodyPr>
            <a:normAutofit fontScale="90000"/>
          </a:bodyPr>
          <a:lstStyle/>
          <a:p>
            <a:r>
              <a:rPr lang="hu-HU" dirty="0"/>
              <a:t>A </a:t>
            </a:r>
            <a:r>
              <a:rPr lang="en-GB" dirty="0"/>
              <a:t>Bizottság </a:t>
            </a:r>
            <a:r>
              <a:rPr lang="en-GB" dirty="0" err="1"/>
              <a:t>vállalása</a:t>
            </a:r>
            <a:r>
              <a:rPr lang="en-GB" dirty="0"/>
              <a:t>:</a:t>
            </a:r>
            <a:endParaRPr lang="hu-HU" dirty="0"/>
          </a:p>
        </p:txBody>
      </p:sp>
      <p:sp>
        <p:nvSpPr>
          <p:cNvPr id="3" name="Tartalom helye 2"/>
          <p:cNvSpPr>
            <a:spLocks noGrp="1"/>
          </p:cNvSpPr>
          <p:nvPr>
            <p:ph idx="1"/>
          </p:nvPr>
        </p:nvSpPr>
        <p:spPr>
          <a:xfrm>
            <a:off x="838198" y="1228299"/>
            <a:ext cx="10515601" cy="4948664"/>
          </a:xfrm>
        </p:spPr>
        <p:txBody>
          <a:bodyPr>
            <a:normAutofit fontScale="62500" lnSpcReduction="20000"/>
          </a:bodyPr>
          <a:lstStyle/>
          <a:p>
            <a:pPr marL="0" indent="0" algn="just">
              <a:lnSpc>
                <a:spcPct val="120000"/>
              </a:lnSpc>
              <a:spcBef>
                <a:spcPts val="600"/>
              </a:spcBef>
              <a:spcAft>
                <a:spcPts val="1200"/>
              </a:spcAft>
              <a:buNone/>
            </a:pPr>
            <a:r>
              <a:rPr lang="hu-HU" sz="3800" b="1" i="0" dirty="0">
                <a:solidFill>
                  <a:srgbClr val="242424"/>
                </a:solidFill>
                <a:effectLst/>
                <a:latin typeface="Arial" panose="020B0604020202020204" pitchFamily="34" charset="0"/>
              </a:rPr>
              <a:t>A Bizottság szigorúan eljár azokban az ügyekben, amelyekben</a:t>
            </a:r>
            <a:endParaRPr lang="en-GB" sz="3800" b="1" i="0" dirty="0">
              <a:solidFill>
                <a:srgbClr val="242424"/>
              </a:solidFill>
              <a:effectLst/>
              <a:latin typeface="Arial" panose="020B0604020202020204" pitchFamily="34" charset="0"/>
            </a:endParaRPr>
          </a:p>
          <a:p>
            <a:pPr algn="just">
              <a:lnSpc>
                <a:spcPct val="120000"/>
              </a:lnSpc>
              <a:spcBef>
                <a:spcPts val="1200"/>
              </a:spcBef>
            </a:pPr>
            <a:r>
              <a:rPr lang="hu-HU" b="1" i="0" dirty="0">
                <a:solidFill>
                  <a:srgbClr val="242424"/>
                </a:solidFill>
                <a:effectLst/>
                <a:latin typeface="Arial" panose="020B0604020202020204" pitchFamily="34" charset="0"/>
              </a:rPr>
              <a:t>a tagállam jogrendszerének </a:t>
            </a:r>
            <a:r>
              <a:rPr lang="hu-HU" b="1" i="1" dirty="0">
                <a:solidFill>
                  <a:srgbClr val="242424"/>
                </a:solidFill>
                <a:effectLst/>
                <a:latin typeface="Arial" panose="020B0604020202020204" pitchFamily="34" charset="0"/>
              </a:rPr>
              <a:t>rendszerszintű hiányosságaira </a:t>
            </a:r>
            <a:r>
              <a:rPr lang="hu-HU" b="1" i="0" dirty="0">
                <a:solidFill>
                  <a:srgbClr val="242424"/>
                </a:solidFill>
                <a:effectLst/>
                <a:latin typeface="Arial" panose="020B0604020202020204" pitchFamily="34" charset="0"/>
              </a:rPr>
              <a:t>derül fény</a:t>
            </a:r>
            <a:r>
              <a:rPr lang="fi-FI" b="1" dirty="0">
                <a:solidFill>
                  <a:srgbClr val="242424"/>
                </a:solidFill>
                <a:latin typeface="Arial" panose="020B0604020202020204" pitchFamily="34" charset="0"/>
              </a:rPr>
              <a:t>.</a:t>
            </a:r>
            <a:endParaRPr lang="en-GB" b="0" i="0" dirty="0">
              <a:solidFill>
                <a:srgbClr val="242424"/>
              </a:solidFill>
              <a:effectLst/>
              <a:latin typeface="Arial" panose="020B0604020202020204" pitchFamily="34" charset="0"/>
            </a:endParaRPr>
          </a:p>
          <a:p>
            <a:pPr algn="just">
              <a:lnSpc>
                <a:spcPct val="120000"/>
              </a:lnSpc>
              <a:spcBef>
                <a:spcPts val="1200"/>
              </a:spcBef>
            </a:pPr>
            <a:r>
              <a:rPr lang="hu-HU" b="1" i="0" dirty="0">
                <a:solidFill>
                  <a:srgbClr val="242424"/>
                </a:solidFill>
                <a:effectLst/>
                <a:latin typeface="Arial" panose="020B0604020202020204" pitchFamily="34" charset="0"/>
              </a:rPr>
              <a:t>Ezek közé tartozik a Bíróság </a:t>
            </a:r>
            <a:r>
              <a:rPr lang="hu-HU" b="1" i="1" dirty="0">
                <a:solidFill>
                  <a:srgbClr val="242424"/>
                </a:solidFill>
                <a:effectLst/>
                <a:latin typeface="Arial" panose="020B0604020202020204" pitchFamily="34" charset="0"/>
              </a:rPr>
              <a:t>előzetes döntéshozatali eljárását akadályozó nemzeti szabályok </a:t>
            </a:r>
            <a:r>
              <a:rPr lang="hu-HU" b="1" i="0" dirty="0">
                <a:solidFill>
                  <a:srgbClr val="242424"/>
                </a:solidFill>
                <a:effectLst/>
                <a:latin typeface="Arial" panose="020B0604020202020204" pitchFamily="34" charset="0"/>
              </a:rPr>
              <a:t>vagy általános gyakorlatok esete. </a:t>
            </a:r>
            <a:endParaRPr lang="en-GB" b="1" i="0" dirty="0">
              <a:solidFill>
                <a:srgbClr val="242424"/>
              </a:solidFill>
              <a:effectLst/>
              <a:latin typeface="Arial" panose="020B0604020202020204" pitchFamily="34" charset="0"/>
            </a:endParaRPr>
          </a:p>
          <a:p>
            <a:pPr algn="just">
              <a:lnSpc>
                <a:spcPct val="120000"/>
              </a:lnSpc>
              <a:spcBef>
                <a:spcPts val="1200"/>
              </a:spcBef>
            </a:pPr>
            <a:r>
              <a:rPr lang="hu-HU" b="0" i="0" dirty="0">
                <a:solidFill>
                  <a:srgbClr val="000000"/>
                </a:solidFill>
                <a:effectLst/>
                <a:latin typeface="Arial" panose="020B0604020202020204" pitchFamily="34" charset="0"/>
              </a:rPr>
              <a:t>A Bizottság ugyancsak szigorúan lép fel azokban az ügyekben, </a:t>
            </a:r>
            <a:r>
              <a:rPr lang="hu-HU" b="1" i="0" dirty="0">
                <a:solidFill>
                  <a:srgbClr val="000000"/>
                </a:solidFill>
                <a:effectLst/>
                <a:latin typeface="Arial" panose="020B0604020202020204" pitchFamily="34" charset="0"/>
              </a:rPr>
              <a:t>amikor </a:t>
            </a:r>
            <a:r>
              <a:rPr lang="hu-HU" b="1" i="1" dirty="0">
                <a:solidFill>
                  <a:srgbClr val="000000"/>
                </a:solidFill>
                <a:effectLst/>
                <a:latin typeface="Arial" panose="020B0604020202020204" pitchFamily="34" charset="0"/>
              </a:rPr>
              <a:t>a nemzeti jog megakadályozza, hogy a nemzeti bíróságok elismerhessék az uniós jog elsőbbségét</a:t>
            </a:r>
            <a:r>
              <a:rPr lang="hu-HU" b="1" i="0" dirty="0">
                <a:solidFill>
                  <a:srgbClr val="000000"/>
                </a:solidFill>
                <a:effectLst/>
                <a:latin typeface="Arial" panose="020B0604020202020204" pitchFamily="34" charset="0"/>
              </a:rPr>
              <a:t>.</a:t>
            </a:r>
            <a:endParaRPr lang="en-GB" b="0" i="0" dirty="0">
              <a:solidFill>
                <a:srgbClr val="000000"/>
              </a:solidFill>
              <a:effectLst/>
              <a:latin typeface="Arial" panose="020B0604020202020204" pitchFamily="34" charset="0"/>
            </a:endParaRPr>
          </a:p>
          <a:p>
            <a:pPr algn="just">
              <a:lnSpc>
                <a:spcPct val="120000"/>
              </a:lnSpc>
              <a:spcBef>
                <a:spcPts val="1200"/>
              </a:spcBef>
            </a:pPr>
            <a:r>
              <a:rPr lang="hu-HU" b="1" i="0" dirty="0">
                <a:solidFill>
                  <a:srgbClr val="242424"/>
                </a:solidFill>
                <a:effectLst/>
                <a:latin typeface="Arial" panose="020B0604020202020204" pitchFamily="34" charset="0"/>
              </a:rPr>
              <a:t>Kiemelten jár el azokban az ügyekben is, amikor </a:t>
            </a:r>
            <a:r>
              <a:rPr lang="hu-HU" b="1" i="1" dirty="0">
                <a:solidFill>
                  <a:srgbClr val="242424"/>
                </a:solidFill>
                <a:effectLst/>
                <a:latin typeface="Arial" panose="020B0604020202020204" pitchFamily="34" charset="0"/>
              </a:rPr>
              <a:t>a nemzeti jog nem biztosít hatékony jogorvoslati eljárásokat az uniós jog megsértésével szemben, vagy amennyiben a nemzeti jog más módon gátolja</a:t>
            </a:r>
            <a:r>
              <a:rPr lang="hu-HU" b="0" i="0" dirty="0">
                <a:solidFill>
                  <a:srgbClr val="242424"/>
                </a:solidFill>
                <a:effectLst/>
                <a:latin typeface="Arial" panose="020B0604020202020204" pitchFamily="34" charset="0"/>
              </a:rPr>
              <a:t>, hogy a nemzeti igazságszolgáltatási rendszerek biztosíthassák az uniós jog eredményes alkalmazását. </a:t>
            </a:r>
            <a:endParaRPr lang="en-GB" b="0" i="0" dirty="0">
              <a:solidFill>
                <a:srgbClr val="242424"/>
              </a:solidFill>
              <a:effectLst/>
              <a:latin typeface="Arial" panose="020B0604020202020204" pitchFamily="34" charset="0"/>
            </a:endParaRPr>
          </a:p>
          <a:p>
            <a:pPr algn="just">
              <a:lnSpc>
                <a:spcPct val="120000"/>
              </a:lnSpc>
              <a:spcBef>
                <a:spcPts val="1200"/>
              </a:spcBef>
            </a:pPr>
            <a:r>
              <a:rPr lang="hu-HU" b="1" i="0" dirty="0">
                <a:solidFill>
                  <a:srgbClr val="242424"/>
                </a:solidFill>
                <a:effectLst/>
                <a:latin typeface="Arial" panose="020B0604020202020204" pitchFamily="34" charset="0"/>
              </a:rPr>
              <a:t>A Bizottság </a:t>
            </a:r>
            <a:r>
              <a:rPr lang="hu-HU" b="1" i="1" dirty="0">
                <a:solidFill>
                  <a:srgbClr val="FF0000"/>
                </a:solidFill>
                <a:effectLst/>
                <a:latin typeface="Arial" panose="020B0604020202020204" pitchFamily="34" charset="0"/>
              </a:rPr>
              <a:t>gyorsított eljárásban</a:t>
            </a:r>
            <a:r>
              <a:rPr lang="hu-HU" b="1" i="0" dirty="0">
                <a:solidFill>
                  <a:srgbClr val="FF0000"/>
                </a:solidFill>
                <a:effectLst/>
                <a:latin typeface="Arial" panose="020B0604020202020204" pitchFamily="34" charset="0"/>
              </a:rPr>
              <a:t> </a:t>
            </a:r>
            <a:r>
              <a:rPr lang="hu-HU" b="1" i="0" dirty="0">
                <a:solidFill>
                  <a:srgbClr val="242424"/>
                </a:solidFill>
                <a:effectLst/>
                <a:latin typeface="Arial" panose="020B0604020202020204" pitchFamily="34" charset="0"/>
              </a:rPr>
              <a:t>fogja kivizsgálni az ilyen jogsértéseket. </a:t>
            </a:r>
            <a:r>
              <a:rPr lang="hu-HU" b="0" i="0" dirty="0">
                <a:solidFill>
                  <a:srgbClr val="242424"/>
                </a:solidFill>
                <a:effectLst/>
                <a:latin typeface="Arial" panose="020B0604020202020204" pitchFamily="34" charset="0"/>
              </a:rPr>
              <a:t>Az </a:t>
            </a:r>
            <a:r>
              <a:rPr lang="hu-HU" b="1" i="0" dirty="0">
                <a:solidFill>
                  <a:srgbClr val="242424"/>
                </a:solidFill>
                <a:effectLst/>
                <a:latin typeface="Arial" panose="020B0604020202020204" pitchFamily="34" charset="0"/>
              </a:rPr>
              <a:t>EU Pilot mechanizmus</a:t>
            </a:r>
            <a:r>
              <a:rPr lang="hu-HU" b="0" i="0" dirty="0">
                <a:solidFill>
                  <a:srgbClr val="242424"/>
                </a:solidFill>
                <a:effectLst/>
                <a:latin typeface="Arial" panose="020B0604020202020204" pitchFamily="34" charset="0"/>
              </a:rPr>
              <a:t> </a:t>
            </a:r>
            <a:r>
              <a:rPr lang="hu-HU" b="1" i="0" dirty="0">
                <a:solidFill>
                  <a:srgbClr val="FF0000"/>
                </a:solidFill>
                <a:effectLst/>
                <a:latin typeface="Arial" panose="020B0604020202020204" pitchFamily="34" charset="0"/>
              </a:rPr>
              <a:t>igénybevétele nélkül elindítja majd a kötelezettségszegési eljárásokat</a:t>
            </a:r>
            <a:r>
              <a:rPr lang="hu-HU" b="0" i="0" dirty="0">
                <a:solidFill>
                  <a:srgbClr val="242424"/>
                </a:solidFill>
                <a:effectLst/>
                <a:latin typeface="Arial" panose="020B0604020202020204" pitchFamily="34" charset="0"/>
              </a:rPr>
              <a:t>, kivéve ha az adott ügyben célszerűnek látszik az EU Pilot alkalmazása.</a:t>
            </a:r>
            <a:endParaRPr lang="hu-HU" dirty="0"/>
          </a:p>
        </p:txBody>
      </p:sp>
    </p:spTree>
    <p:extLst>
      <p:ext uri="{BB962C8B-B14F-4D97-AF65-F5344CB8AC3E}">
        <p14:creationId xmlns:p14="http://schemas.microsoft.com/office/powerpoint/2010/main" val="37152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A3872-F5F9-981B-B8C0-9FD118FAC794}"/>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rightnessContrast bright="72000"/>
                    </a14:imgEffect>
                  </a14:imgLayer>
                </a14:imgProps>
              </a:ext>
            </a:extLst>
          </a:blip>
          <a:stretch>
            <a:fillRect/>
          </a:stretch>
        </p:blipFill>
        <p:spPr>
          <a:xfrm>
            <a:off x="838200" y="1027906"/>
            <a:ext cx="10583752" cy="5706271"/>
          </a:xfrm>
          <a:prstGeom prst="rect">
            <a:avLst/>
          </a:prstGeom>
        </p:spPr>
      </p:pic>
      <p:sp>
        <p:nvSpPr>
          <p:cNvPr id="2" name="Cím 1"/>
          <p:cNvSpPr>
            <a:spLocks noGrp="1"/>
          </p:cNvSpPr>
          <p:nvPr>
            <p:ph type="title"/>
          </p:nvPr>
        </p:nvSpPr>
        <p:spPr/>
        <p:txBody>
          <a:bodyPr/>
          <a:lstStyle/>
          <a:p>
            <a:r>
              <a:rPr lang="hu-HU" dirty="0"/>
              <a:t>A </a:t>
            </a:r>
            <a:r>
              <a:rPr lang="en-GB" dirty="0"/>
              <a:t>Bizottság </a:t>
            </a:r>
            <a:r>
              <a:rPr lang="en-GB" dirty="0" err="1"/>
              <a:t>vállalása</a:t>
            </a:r>
            <a:endParaRPr lang="hu-HU" dirty="0"/>
          </a:p>
        </p:txBody>
      </p:sp>
      <p:sp>
        <p:nvSpPr>
          <p:cNvPr id="3" name="Tartalom helye 2"/>
          <p:cNvSpPr>
            <a:spLocks noGrp="1"/>
          </p:cNvSpPr>
          <p:nvPr>
            <p:ph idx="1"/>
          </p:nvPr>
        </p:nvSpPr>
        <p:spPr/>
        <p:txBody>
          <a:bodyPr>
            <a:normAutofit fontScale="62500" lnSpcReduction="20000"/>
          </a:bodyPr>
          <a:lstStyle/>
          <a:p>
            <a:pPr>
              <a:lnSpc>
                <a:spcPct val="120000"/>
              </a:lnSpc>
            </a:pPr>
            <a:r>
              <a:rPr lang="hu-HU" b="0" i="0" dirty="0">
                <a:solidFill>
                  <a:srgbClr val="242424"/>
                </a:solidFill>
                <a:effectLst/>
                <a:latin typeface="Arial" panose="020B0604020202020204" pitchFamily="34" charset="0"/>
              </a:rPr>
              <a:t>Az </a:t>
            </a:r>
            <a:r>
              <a:rPr lang="hu-HU" b="1" i="1" u="sng" dirty="0">
                <a:solidFill>
                  <a:srgbClr val="242424"/>
                </a:solidFill>
                <a:effectLst/>
                <a:highlight>
                  <a:srgbClr val="FFFF00"/>
                </a:highlight>
                <a:latin typeface="Arial" panose="020B0604020202020204" pitchFamily="34" charset="0"/>
              </a:rPr>
              <a:t>új megközelítésének </a:t>
            </a:r>
            <a:r>
              <a:rPr lang="hu-HU" b="0" i="0" dirty="0">
                <a:solidFill>
                  <a:srgbClr val="242424"/>
                </a:solidFill>
                <a:effectLst/>
                <a:latin typeface="Arial" panose="020B0604020202020204" pitchFamily="34" charset="0"/>
              </a:rPr>
              <a:t>megvalósítása során a Bizottság változatlanul </a:t>
            </a:r>
            <a:r>
              <a:rPr lang="hu-HU" b="1" i="0" dirty="0">
                <a:solidFill>
                  <a:srgbClr val="242424"/>
                </a:solidFill>
                <a:effectLst/>
                <a:latin typeface="Arial" panose="020B0604020202020204" pitchFamily="34" charset="0"/>
              </a:rPr>
              <a:t>nagy jelentőséget tulajdonít </a:t>
            </a:r>
            <a:r>
              <a:rPr lang="hu-HU" b="1" i="0" dirty="0">
                <a:solidFill>
                  <a:srgbClr val="FF0000"/>
                </a:solidFill>
                <a:effectLst/>
                <a:latin typeface="Arial" panose="020B0604020202020204" pitchFamily="34" charset="0"/>
              </a:rPr>
              <a:t>az egyéni panaszosok szerepének az uniós jog érvényesítésével kapcsolatos szélesebb körű, a polgárok és a vállalkozások érdekeit is érintő problémák azonosításában</a:t>
            </a:r>
            <a:endParaRPr lang="en-GB" b="1" i="0" dirty="0">
              <a:solidFill>
                <a:srgbClr val="FF0000"/>
              </a:solidFill>
              <a:effectLst/>
              <a:latin typeface="Arial" panose="020B0604020202020204" pitchFamily="34" charset="0"/>
            </a:endParaRPr>
          </a:p>
          <a:p>
            <a:pPr>
              <a:lnSpc>
                <a:spcPct val="120000"/>
              </a:lnSpc>
            </a:pPr>
            <a:r>
              <a:rPr lang="hu-HU" dirty="0">
                <a:solidFill>
                  <a:srgbClr val="242424"/>
                </a:solidFill>
                <a:latin typeface="Arial" panose="020B0604020202020204" pitchFamily="34" charset="0"/>
              </a:rPr>
              <a:t>A</a:t>
            </a:r>
            <a:r>
              <a:rPr lang="hu-HU" b="0" i="0" dirty="0">
                <a:solidFill>
                  <a:srgbClr val="242424"/>
                </a:solidFill>
                <a:effectLst/>
                <a:latin typeface="Arial" panose="020B0604020202020204" pitchFamily="34" charset="0"/>
              </a:rPr>
              <a:t> Bizottság továbbra is </a:t>
            </a:r>
            <a:r>
              <a:rPr lang="hu-HU" b="1" i="0" dirty="0">
                <a:solidFill>
                  <a:srgbClr val="242424"/>
                </a:solidFill>
                <a:effectLst/>
                <a:latin typeface="Arial" panose="020B0604020202020204" pitchFamily="34" charset="0"/>
              </a:rPr>
              <a:t>támogatást nyújt a tagállamoknak</a:t>
            </a:r>
          </a:p>
          <a:p>
            <a:pPr>
              <a:lnSpc>
                <a:spcPct val="120000"/>
              </a:lnSpc>
            </a:pPr>
            <a:r>
              <a:rPr lang="hu-HU" b="1" i="0" dirty="0">
                <a:solidFill>
                  <a:srgbClr val="242424"/>
                </a:solidFill>
                <a:effectLst/>
                <a:latin typeface="Arial" panose="020B0604020202020204" pitchFamily="34" charset="0"/>
              </a:rPr>
              <a:t>az uniós jog átültetésére</a:t>
            </a:r>
            <a:r>
              <a:rPr lang="hu-HU" b="0" i="0" dirty="0">
                <a:solidFill>
                  <a:srgbClr val="242424"/>
                </a:solidFill>
                <a:effectLst/>
                <a:latin typeface="Arial" panose="020B0604020202020204" pitchFamily="34" charset="0"/>
              </a:rPr>
              <a:t>, alkalmazására és végrehajtására irányuló erőfeszítéseik során, </a:t>
            </a:r>
            <a:r>
              <a:rPr lang="hu-HU" b="1" i="0" dirty="0">
                <a:solidFill>
                  <a:srgbClr val="FF0000"/>
                </a:solidFill>
                <a:effectLst/>
                <a:latin typeface="Arial" panose="020B0604020202020204" pitchFamily="34" charset="0"/>
              </a:rPr>
              <a:t>rendkívül lényeges</a:t>
            </a:r>
            <a:r>
              <a:rPr lang="hu-HU" b="1" i="0" dirty="0">
                <a:solidFill>
                  <a:srgbClr val="242424"/>
                </a:solidFill>
                <a:effectLst/>
                <a:latin typeface="Arial" panose="020B0604020202020204" pitchFamily="34" charset="0"/>
              </a:rPr>
              <a:t>, hogy</a:t>
            </a:r>
          </a:p>
          <a:p>
            <a:pPr>
              <a:lnSpc>
                <a:spcPct val="120000"/>
              </a:lnSpc>
            </a:pPr>
            <a:r>
              <a:rPr lang="hu-HU" b="1" i="0" dirty="0">
                <a:solidFill>
                  <a:srgbClr val="242424"/>
                </a:solidFill>
                <a:effectLst/>
                <a:latin typeface="Arial" panose="020B0604020202020204" pitchFamily="34" charset="0"/>
              </a:rPr>
              <a:t>a tagállamok </a:t>
            </a:r>
            <a:r>
              <a:rPr lang="hu-HU" b="1" i="0" dirty="0">
                <a:solidFill>
                  <a:srgbClr val="FF0000"/>
                </a:solidFill>
                <a:effectLst/>
                <a:latin typeface="Arial" panose="020B0604020202020204" pitchFamily="34" charset="0"/>
              </a:rPr>
              <a:t>eleget tegyenek </a:t>
            </a:r>
            <a:r>
              <a:rPr lang="hu-HU" b="1" i="0" dirty="0">
                <a:solidFill>
                  <a:srgbClr val="242424"/>
                </a:solidFill>
                <a:effectLst/>
                <a:latin typeface="Arial" panose="020B0604020202020204" pitchFamily="34" charset="0"/>
              </a:rPr>
              <a:t>az általuk közösen életre hívott szabályok tiszteletben tartásával és érvényesítésével kapcsolatos felelősségüknek</a:t>
            </a:r>
            <a:r>
              <a:rPr lang="hu-HU" b="0" i="0" dirty="0">
                <a:solidFill>
                  <a:srgbClr val="242424"/>
                </a:solidFill>
                <a:effectLst/>
                <a:latin typeface="Arial" panose="020B0604020202020204" pitchFamily="34" charset="0"/>
              </a:rPr>
              <a:t>. </a:t>
            </a:r>
          </a:p>
          <a:p>
            <a:pPr>
              <a:lnSpc>
                <a:spcPct val="120000"/>
              </a:lnSpc>
            </a:pPr>
            <a:r>
              <a:rPr lang="hu-HU" b="0" i="0" dirty="0">
                <a:solidFill>
                  <a:srgbClr val="242424"/>
                </a:solidFill>
                <a:effectLst/>
                <a:latin typeface="Arial" panose="020B0604020202020204" pitchFamily="34" charset="0"/>
              </a:rPr>
              <a:t>A Bizottság e tekintetben megerősíti majd a nemzeti jogba való átültető intézkedések közlésének elmulasztásával kapcsolatos szankciók kiszabására vonatkozó megközelítését: az EUMSZ 260. cikkének (3) bekezdésével összefüggésben értelmezett 258. cikke alapján a Bíróság elé terjesztett ügyekben a Bizottság mostantól következetesen javasolni fogja a Bíróságnak </a:t>
            </a:r>
            <a:r>
              <a:rPr lang="hu-HU" b="1" i="0" dirty="0">
                <a:solidFill>
                  <a:srgbClr val="242424"/>
                </a:solidFill>
                <a:effectLst/>
                <a:latin typeface="Arial" panose="020B0604020202020204" pitchFamily="34" charset="0"/>
              </a:rPr>
              <a:t>mind az átalányösszeg, mind a kényszerítő bírság kiszabását.</a:t>
            </a:r>
            <a:endParaRPr lang="hu-HU" b="1" dirty="0"/>
          </a:p>
        </p:txBody>
      </p:sp>
    </p:spTree>
    <p:extLst>
      <p:ext uri="{BB962C8B-B14F-4D97-AF65-F5344CB8AC3E}">
        <p14:creationId xmlns:p14="http://schemas.microsoft.com/office/powerpoint/2010/main" val="221283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A83055-705C-8BA9-4619-8A64E74AF69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Autofit/>
          </a:bodyPr>
          <a:lstStyle/>
          <a:p>
            <a:pPr algn="ctr"/>
            <a:r>
              <a:rPr lang="hu-HU" sz="3600" b="1" dirty="0"/>
              <a:t>A magyar bíróságok rendszerszinten tagadják meg</a:t>
            </a:r>
            <a:br>
              <a:rPr lang="en-GB" sz="3600" b="1" dirty="0"/>
            </a:br>
            <a:r>
              <a:rPr lang="hu-HU" sz="3600" b="1" dirty="0"/>
              <a:t>az uniós jog alkalmazását</a:t>
            </a:r>
            <a:r>
              <a:rPr lang="en-GB" sz="3600" b="1" dirty="0"/>
              <a:t> – </a:t>
            </a:r>
            <a:r>
              <a:rPr lang="hu-HU" sz="3600" b="1" dirty="0"/>
              <a:t>az EUSZ 19. cikke</a:t>
            </a:r>
            <a:br>
              <a:rPr lang="en-GB" sz="3600" b="1" dirty="0"/>
            </a:br>
            <a:r>
              <a:rPr lang="hu-HU" sz="3600" b="1" dirty="0"/>
              <a:t>és</a:t>
            </a:r>
            <a:r>
              <a:rPr lang="en-GB" sz="3600" b="1" dirty="0"/>
              <a:t> </a:t>
            </a:r>
            <a:r>
              <a:rPr lang="hu-HU" sz="3600" b="1" dirty="0"/>
              <a:t>a</a:t>
            </a:r>
            <a:r>
              <a:rPr lang="en-GB" sz="3600" b="1" dirty="0"/>
              <a:t> </a:t>
            </a:r>
            <a:r>
              <a:rPr lang="hu-HU" sz="3600" b="1" dirty="0"/>
              <a:t>Charta 47. pontja sérül</a:t>
            </a:r>
          </a:p>
        </p:txBody>
      </p:sp>
      <p:sp>
        <p:nvSpPr>
          <p:cNvPr id="3" name="Tartalom helye 2"/>
          <p:cNvSpPr>
            <a:spLocks noGrp="1"/>
          </p:cNvSpPr>
          <p:nvPr>
            <p:ph idx="1"/>
          </p:nvPr>
        </p:nvSpPr>
        <p:spPr/>
        <p:txBody>
          <a:bodyPr>
            <a:normAutofit fontScale="55000" lnSpcReduction="20000"/>
          </a:bodyPr>
          <a:lstStyle/>
          <a:p>
            <a:pPr>
              <a:lnSpc>
                <a:spcPct val="120000"/>
              </a:lnSpc>
            </a:pPr>
            <a:r>
              <a:rPr lang="hu-HU" sz="4000" dirty="0"/>
              <a:t>A nemzeti bíróságok még a saját maguk által indított ügyekben sem tartják be az EUB döntéseit.</a:t>
            </a:r>
            <a:r>
              <a:rPr lang="en-GB" sz="4000" dirty="0"/>
              <a:t> Az </a:t>
            </a:r>
            <a:r>
              <a:rPr lang="en-GB" sz="4000" dirty="0" err="1"/>
              <a:t>ítéletek</a:t>
            </a:r>
            <a:r>
              <a:rPr lang="en-GB" sz="4000" dirty="0"/>
              <a:t> </a:t>
            </a:r>
            <a:r>
              <a:rPr lang="en-GB" sz="4000" dirty="0" err="1"/>
              <a:t>elemzések</a:t>
            </a:r>
            <a:r>
              <a:rPr lang="en-GB" sz="4000" dirty="0"/>
              <a:t> </a:t>
            </a:r>
            <a:r>
              <a:rPr lang="en-GB" sz="4000" dirty="0" err="1"/>
              <a:t>továbbításra</a:t>
            </a:r>
            <a:r>
              <a:rPr lang="en-GB" sz="4000" dirty="0"/>
              <a:t> kerültek a </a:t>
            </a:r>
            <a:r>
              <a:rPr lang="en-GB" sz="4000" b="1" dirty="0">
                <a:highlight>
                  <a:srgbClr val="00FF00"/>
                </a:highlight>
              </a:rPr>
              <a:t>DG Just and Consumers Unit B2 </a:t>
            </a:r>
            <a:r>
              <a:rPr lang="en-GB" sz="4000" dirty="0"/>
              <a:t>felé, </a:t>
            </a:r>
            <a:r>
              <a:rPr lang="en-GB" sz="4000" dirty="0" err="1"/>
              <a:t>további</a:t>
            </a:r>
            <a:r>
              <a:rPr lang="en-GB" sz="4000" dirty="0"/>
              <a:t> </a:t>
            </a:r>
            <a:r>
              <a:rPr lang="en-GB" sz="4000" dirty="0" err="1"/>
              <a:t>inormációk</a:t>
            </a:r>
            <a:r>
              <a:rPr lang="en-GB" sz="4000" dirty="0"/>
              <a:t> </a:t>
            </a:r>
            <a:r>
              <a:rPr lang="en-GB" sz="4000" dirty="0" err="1"/>
              <a:t>átadása</a:t>
            </a:r>
            <a:r>
              <a:rPr lang="en-GB" sz="4000" dirty="0"/>
              <a:t> </a:t>
            </a:r>
            <a:r>
              <a:rPr lang="en-GB" sz="4000" dirty="0" err="1"/>
              <a:t>folyamatban</a:t>
            </a:r>
            <a:r>
              <a:rPr lang="en-GB" sz="4000" dirty="0"/>
              <a:t> van.</a:t>
            </a:r>
            <a:endParaRPr lang="hu-HU" sz="4000" dirty="0"/>
          </a:p>
          <a:p>
            <a:pPr>
              <a:lnSpc>
                <a:spcPct val="120000"/>
              </a:lnSpc>
            </a:pPr>
            <a:r>
              <a:rPr lang="hu-HU" b="1" dirty="0"/>
              <a:t>C-472/20</a:t>
            </a:r>
            <a:r>
              <a:rPr lang="hu-HU" dirty="0"/>
              <a:t>. </a:t>
            </a:r>
            <a:r>
              <a:rPr lang="hu-HU" u="sng" dirty="0"/>
              <a:t>Lombard-ügy</a:t>
            </a:r>
            <a:r>
              <a:rPr lang="hu-HU" dirty="0"/>
              <a:t>: a kérdést feltevő törvényszék az érvénytelenséget érvényessé nyilvánítással orvosolja, olyan mértékű kamat beemelésével a szerződésbe, mely pont azt a vagyoni előnyt biztosítja, mely a tisztességtelenségből ered.</a:t>
            </a:r>
          </a:p>
          <a:p>
            <a:pPr>
              <a:lnSpc>
                <a:spcPct val="120000"/>
              </a:lnSpc>
            </a:pPr>
            <a:r>
              <a:rPr lang="hu-HU" b="1" dirty="0"/>
              <a:t>C-932/19</a:t>
            </a:r>
            <a:r>
              <a:rPr lang="hu-HU" dirty="0"/>
              <a:t>. </a:t>
            </a:r>
            <a:r>
              <a:rPr lang="hu-HU" u="sng" dirty="0" err="1"/>
              <a:t>Kraváczné-ügy</a:t>
            </a:r>
            <a:r>
              <a:rPr lang="hu-HU" dirty="0"/>
              <a:t>: a kérdést feltevő ítélőtábla mellőzi a semmisségi ok figyelembevételét, és olyan semmisségi okot lát fennállónak (árfolyamkockázat), mely csak akkor lehetséges, ha nem alkalmazza a </a:t>
            </a:r>
            <a:br>
              <a:rPr lang="hu-HU" dirty="0"/>
            </a:br>
            <a:r>
              <a:rPr lang="hu-HU" dirty="0"/>
              <a:t>C-932/19., C-51/17., C-118/17., C-260/18., etc. EUB ítéleteket. </a:t>
            </a:r>
          </a:p>
          <a:p>
            <a:pPr>
              <a:lnSpc>
                <a:spcPct val="120000"/>
              </a:lnSpc>
            </a:pPr>
            <a:r>
              <a:rPr lang="hu-HU" b="1" dirty="0"/>
              <a:t>C-609/20</a:t>
            </a:r>
            <a:r>
              <a:rPr lang="hu-HU" dirty="0"/>
              <a:t> </a:t>
            </a:r>
            <a:r>
              <a:rPr lang="hu-HU" u="sng" dirty="0"/>
              <a:t>BNP </a:t>
            </a:r>
            <a:r>
              <a:rPr lang="hu-HU" u="sng" dirty="0" err="1"/>
              <a:t>Paribas</a:t>
            </a:r>
            <a:r>
              <a:rPr lang="hu-HU" u="sng" dirty="0"/>
              <a:t>-ügy</a:t>
            </a:r>
            <a:r>
              <a:rPr lang="hu-HU" dirty="0"/>
              <a:t>: a Kúria precedens jellegű ítéleteket hoz, mellyel az EUB ítélet védelmi szintjét lerontja annak érdekében, hogy ne minden bank tájékoztatása legyen elégtelen az átláthatóság elve alapján</a:t>
            </a:r>
          </a:p>
          <a:p>
            <a:pPr>
              <a:lnSpc>
                <a:spcPct val="120000"/>
              </a:lnSpc>
            </a:pPr>
            <a:r>
              <a:rPr lang="hu-HU" dirty="0"/>
              <a:t>A Kúria gyakorlata változatlanul az, hogy a semmis szerződést úgy nyilvánítsák érvényessé, hogy </a:t>
            </a:r>
            <a:r>
              <a:rPr lang="hu-HU" b="1" dirty="0"/>
              <a:t>többlet tartalmat helyezzenek bele a szerződésbe.</a:t>
            </a:r>
            <a:r>
              <a:rPr lang="hu-HU" dirty="0"/>
              <a:t> Ezzel a Kúria a Kásler-ügyben hozott saját ítéletét is félreteszi, hiszen ott még alkalmazta a C-608/10. sz. alatti ítéletet. </a:t>
            </a:r>
          </a:p>
        </p:txBody>
      </p:sp>
    </p:spTree>
    <p:extLst>
      <p:ext uri="{BB962C8B-B14F-4D97-AF65-F5344CB8AC3E}">
        <p14:creationId xmlns:p14="http://schemas.microsoft.com/office/powerpoint/2010/main" val="377223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9AA9FE-35ED-A95F-DF30-C56E74B0DBC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480060"/>
            <a:ext cx="12192000" cy="6377940"/>
          </a:xfrm>
          <a:prstGeom prst="rect">
            <a:avLst/>
          </a:prstGeom>
        </p:spPr>
      </p:pic>
      <p:sp>
        <p:nvSpPr>
          <p:cNvPr id="2" name="Cím 1"/>
          <p:cNvSpPr>
            <a:spLocks noGrp="1"/>
          </p:cNvSpPr>
          <p:nvPr>
            <p:ph type="title"/>
          </p:nvPr>
        </p:nvSpPr>
        <p:spPr>
          <a:xfrm>
            <a:off x="838200" y="365126"/>
            <a:ext cx="10515600" cy="938632"/>
          </a:xfrm>
        </p:spPr>
        <p:txBody>
          <a:bodyPr>
            <a:normAutofit fontScale="90000"/>
          </a:bodyPr>
          <a:lstStyle/>
          <a:p>
            <a:pPr algn="ctr"/>
            <a:r>
              <a:rPr lang="en-GB" sz="3600" b="1" dirty="0"/>
              <a:t>A </a:t>
            </a:r>
            <a:r>
              <a:rPr lang="en-GB" sz="3600" b="1" dirty="0" err="1"/>
              <a:t>magyar</a:t>
            </a:r>
            <a:r>
              <a:rPr lang="en-GB" sz="3600" b="1" dirty="0"/>
              <a:t> bíróságok </a:t>
            </a:r>
            <a:r>
              <a:rPr lang="en-GB" sz="3600" b="1" dirty="0" err="1"/>
              <a:t>rendszerszintű</a:t>
            </a:r>
            <a:r>
              <a:rPr lang="en-GB" sz="3600" b="1" dirty="0"/>
              <a:t> </a:t>
            </a:r>
            <a:r>
              <a:rPr lang="en-GB" sz="3600" b="1" dirty="0" err="1"/>
              <a:t>jogsértése</a:t>
            </a:r>
            <a:r>
              <a:rPr lang="en-GB" sz="3600" b="1" dirty="0"/>
              <a:t> </a:t>
            </a:r>
            <a:r>
              <a:rPr lang="en-GB" sz="3600" b="1" dirty="0" err="1"/>
              <a:t>lényeges</a:t>
            </a:r>
            <a:r>
              <a:rPr lang="en-GB" sz="3600" b="1" dirty="0"/>
              <a:t> </a:t>
            </a:r>
            <a:r>
              <a:rPr lang="en-GB" sz="3600" b="1" dirty="0" err="1"/>
              <a:t>ismérvei</a:t>
            </a:r>
            <a:r>
              <a:rPr lang="en-GB" sz="3600" b="1" dirty="0"/>
              <a:t> </a:t>
            </a:r>
            <a:br>
              <a:rPr lang="en-GB" sz="2800" dirty="0"/>
            </a:br>
            <a:r>
              <a:rPr lang="en-GB" sz="1800" dirty="0"/>
              <a:t>C-129/00 </a:t>
            </a:r>
            <a:r>
              <a:rPr lang="en-GB" sz="1800" dirty="0" err="1"/>
              <a:t>Bizottság</a:t>
            </a:r>
            <a:r>
              <a:rPr lang="en-GB" sz="1800" dirty="0"/>
              <a:t> vs </a:t>
            </a:r>
            <a:r>
              <a:rPr lang="en-GB" sz="1800" dirty="0" err="1"/>
              <a:t>Olaszország</a:t>
            </a:r>
            <a:r>
              <a:rPr lang="fi-FI" sz="1800" dirty="0"/>
              <a:t>; </a:t>
            </a:r>
            <a:r>
              <a:rPr lang="en-GB" sz="1800" dirty="0"/>
              <a:t>C-379/10 Bizottság vs </a:t>
            </a:r>
            <a:r>
              <a:rPr lang="en-GB" sz="1800" dirty="0" err="1"/>
              <a:t>Olaszország</a:t>
            </a:r>
            <a:r>
              <a:rPr lang="en-GB" sz="1800" dirty="0"/>
              <a:t>; C-144/99 Bizottság vs Hollandia</a:t>
            </a:r>
            <a:endParaRPr lang="hu-HU" sz="1800" dirty="0"/>
          </a:p>
        </p:txBody>
      </p:sp>
      <p:sp>
        <p:nvSpPr>
          <p:cNvPr id="3" name="Tartalom helye 2"/>
          <p:cNvSpPr>
            <a:spLocks noGrp="1"/>
          </p:cNvSpPr>
          <p:nvPr>
            <p:ph idx="1"/>
          </p:nvPr>
        </p:nvSpPr>
        <p:spPr>
          <a:xfrm>
            <a:off x="838200" y="1504335"/>
            <a:ext cx="10515600" cy="4672628"/>
          </a:xfrm>
        </p:spPr>
        <p:txBody>
          <a:bodyPr>
            <a:noAutofit/>
          </a:bodyPr>
          <a:lstStyle/>
          <a:p>
            <a:pPr marL="0" indent="0" algn="l">
              <a:spcBef>
                <a:spcPts val="0"/>
              </a:spcBef>
              <a:spcAft>
                <a:spcPts val="600"/>
              </a:spcAft>
              <a:buNone/>
            </a:pPr>
            <a:r>
              <a:rPr lang="hu-HU" sz="2400" b="1" i="0" dirty="0">
                <a:solidFill>
                  <a:srgbClr val="000000"/>
                </a:solidFill>
                <a:effectLst/>
                <a:latin typeface="+mn-lt"/>
              </a:rPr>
              <a:t>Az EUB által kidolgozott feltételek és kritériumok</a:t>
            </a:r>
          </a:p>
          <a:p>
            <a:pPr algn="l"/>
            <a:r>
              <a:rPr lang="hu-HU" sz="2000" b="1" i="0" dirty="0">
                <a:solidFill>
                  <a:srgbClr val="000000"/>
                </a:solidFill>
                <a:effectLst/>
                <a:latin typeface="+mn-lt"/>
              </a:rPr>
              <a:t>Az EUB által kidolgozott kritériumok</a:t>
            </a:r>
            <a:r>
              <a:rPr lang="fi-FI" sz="2000" b="1" i="0" dirty="0">
                <a:solidFill>
                  <a:srgbClr val="000000"/>
                </a:solidFill>
                <a:effectLst/>
                <a:latin typeface="+mn-lt"/>
              </a:rPr>
              <a:t>:</a:t>
            </a:r>
            <a:r>
              <a:rPr lang="hu-HU" sz="2000" b="1" i="0" dirty="0">
                <a:solidFill>
                  <a:srgbClr val="000000"/>
                </a:solidFill>
                <a:effectLst/>
                <a:latin typeface="+mn-lt"/>
              </a:rPr>
              <a:t> amikor az uniós joggal összeegyeztethetetlen nemzeti ítélkezési gyakorlat megalapozhatja annak megállapítását, hogy az érintett tagállam megsértette a Szerződéseket.</a:t>
            </a:r>
          </a:p>
          <a:p>
            <a:pPr marL="0" indent="0">
              <a:lnSpc>
                <a:spcPct val="120000"/>
              </a:lnSpc>
              <a:spcBef>
                <a:spcPts val="1200"/>
              </a:spcBef>
              <a:buNone/>
            </a:pPr>
            <a:r>
              <a:rPr lang="hu-HU" sz="2000" b="1" i="0" dirty="0">
                <a:effectLst/>
                <a:highlight>
                  <a:srgbClr val="FFFF00"/>
                </a:highlight>
                <a:latin typeface="+mn-lt"/>
              </a:rPr>
              <a:t>Első</a:t>
            </a:r>
            <a:r>
              <a:rPr lang="hu-HU" sz="2000" b="1" i="0" dirty="0">
                <a:effectLst/>
                <a:latin typeface="+mn-lt"/>
              </a:rPr>
              <a:t> </a:t>
            </a:r>
            <a:r>
              <a:rPr lang="hu-HU" sz="2000" i="0" dirty="0">
                <a:solidFill>
                  <a:srgbClr val="000000"/>
                </a:solidFill>
                <a:effectLst/>
                <a:latin typeface="+mn-lt"/>
              </a:rPr>
              <a:t>hivatkozási pontként </a:t>
            </a:r>
            <a:r>
              <a:rPr lang="hu-HU" sz="2000" b="1" i="0" dirty="0">
                <a:effectLst/>
                <a:latin typeface="+mn-lt"/>
              </a:rPr>
              <a:t>az érintett bírósági ítéletek státusza </a:t>
            </a:r>
            <a:r>
              <a:rPr lang="hu-HU" sz="2000" b="0" i="0" dirty="0">
                <a:solidFill>
                  <a:srgbClr val="000000"/>
                </a:solidFill>
                <a:effectLst/>
                <a:latin typeface="+mn-lt"/>
              </a:rPr>
              <a:t>vizsgálható</a:t>
            </a:r>
            <a:r>
              <a:rPr lang="en-GB" sz="2000" b="0" i="0" dirty="0">
                <a:solidFill>
                  <a:srgbClr val="000000"/>
                </a:solidFill>
                <a:effectLst/>
                <a:latin typeface="+mn-lt"/>
              </a:rPr>
              <a:t>:</a:t>
            </a:r>
            <a:endParaRPr lang="hu-HU" sz="2000" b="0" i="0" dirty="0">
              <a:solidFill>
                <a:srgbClr val="000000"/>
              </a:solidFill>
              <a:effectLst/>
              <a:latin typeface="+mn-lt"/>
            </a:endParaRPr>
          </a:p>
          <a:p>
            <a:pPr algn="just">
              <a:lnSpc>
                <a:spcPct val="120000"/>
              </a:lnSpc>
            </a:pPr>
            <a:r>
              <a:rPr lang="hu-HU" sz="2000" b="0" i="0" dirty="0">
                <a:solidFill>
                  <a:srgbClr val="000000"/>
                </a:solidFill>
                <a:effectLst/>
                <a:latin typeface="+mn-lt"/>
              </a:rPr>
              <a:t>Az EUMSZ 267. cikk célja erre vonatkozóan támpontot nyújt. Míg e rendelkezés a </a:t>
            </a:r>
            <a:r>
              <a:rPr lang="hu-HU" sz="2000" b="1" i="0" dirty="0">
                <a:solidFill>
                  <a:srgbClr val="000000"/>
                </a:solidFill>
                <a:effectLst/>
                <a:latin typeface="+mn-lt"/>
              </a:rPr>
              <a:t>legfelsőbb bíróságokat </a:t>
            </a:r>
            <a:r>
              <a:rPr lang="hu-HU" sz="2000" b="0" i="0" dirty="0">
                <a:solidFill>
                  <a:srgbClr val="000000"/>
                </a:solidFill>
                <a:effectLst/>
                <a:latin typeface="+mn-lt"/>
              </a:rPr>
              <a:t>az abban meghatározott esetekben </a:t>
            </a:r>
            <a:r>
              <a:rPr lang="hu-HU" sz="2000" b="1" i="0" dirty="0">
                <a:solidFill>
                  <a:srgbClr val="000000"/>
                </a:solidFill>
                <a:effectLst/>
                <a:latin typeface="+mn-lt"/>
              </a:rPr>
              <a:t>előterjesztési kötelezettséggel ruházza fel</a:t>
            </a:r>
            <a:r>
              <a:rPr lang="hu-HU" sz="2000" b="0" i="0" dirty="0">
                <a:solidFill>
                  <a:srgbClr val="000000"/>
                </a:solidFill>
                <a:effectLst/>
                <a:latin typeface="+mn-lt"/>
              </a:rPr>
              <a:t>, addig az </a:t>
            </a:r>
            <a:r>
              <a:rPr lang="hu-HU" sz="2000" b="1" i="0" dirty="0">
                <a:solidFill>
                  <a:srgbClr val="000000"/>
                </a:solidFill>
                <a:effectLst/>
                <a:latin typeface="+mn-lt"/>
              </a:rPr>
              <a:t>alsóbb fokú bíróságok hatáskörrel rendelkeznek az előterjesztésre</a:t>
            </a:r>
            <a:r>
              <a:rPr lang="hu-HU" sz="2000" b="0" i="0" dirty="0">
                <a:solidFill>
                  <a:srgbClr val="000000"/>
                </a:solidFill>
                <a:effectLst/>
                <a:latin typeface="+mn-lt"/>
              </a:rPr>
              <a:t>. </a:t>
            </a:r>
          </a:p>
          <a:p>
            <a:pPr algn="just">
              <a:lnSpc>
                <a:spcPct val="120000"/>
              </a:lnSpc>
            </a:pPr>
            <a:r>
              <a:rPr lang="hu-HU" sz="2000" b="0" i="0" dirty="0">
                <a:solidFill>
                  <a:srgbClr val="000000"/>
                </a:solidFill>
                <a:effectLst/>
                <a:latin typeface="+mn-lt"/>
              </a:rPr>
              <a:t>A Kúria </a:t>
            </a:r>
            <a:r>
              <a:rPr lang="hu-HU" sz="2000" b="1" i="0" dirty="0">
                <a:solidFill>
                  <a:srgbClr val="000000"/>
                </a:solidFill>
                <a:effectLst/>
                <a:latin typeface="+mn-lt"/>
              </a:rPr>
              <a:t>olyan esetben sem fordul az EUB-hoz, amikor az utalási kötelezettség beáll</a:t>
            </a:r>
            <a:r>
              <a:rPr lang="hu-HU" sz="2000" b="0" i="0" dirty="0">
                <a:solidFill>
                  <a:srgbClr val="000000"/>
                </a:solidFill>
                <a:effectLst/>
                <a:latin typeface="+mn-lt"/>
              </a:rPr>
              <a:t>. Az alsóbb fokú bíróságok </a:t>
            </a:r>
            <a:r>
              <a:rPr lang="hu-HU" sz="2000" b="1" i="0" dirty="0">
                <a:solidFill>
                  <a:srgbClr val="000000"/>
                </a:solidFill>
                <a:effectLst/>
                <a:latin typeface="+mn-lt"/>
              </a:rPr>
              <a:t>nem mernek az EUB-hoz fordulni</a:t>
            </a:r>
            <a:r>
              <a:rPr lang="hu-HU" sz="2000" b="0" i="0" dirty="0">
                <a:solidFill>
                  <a:srgbClr val="000000"/>
                </a:solidFill>
                <a:effectLst/>
                <a:latin typeface="+mn-lt"/>
              </a:rPr>
              <a:t>, félnek a fegyelmi eljárástól (</a:t>
            </a:r>
            <a:r>
              <a:rPr lang="hu-HU" sz="2000" b="1" i="0" dirty="0" err="1">
                <a:solidFill>
                  <a:srgbClr val="000000"/>
                </a:solidFill>
                <a:effectLst/>
                <a:latin typeface="+mn-lt"/>
              </a:rPr>
              <a:t>Chilling</a:t>
            </a:r>
            <a:r>
              <a:rPr lang="hu-HU" sz="2000" b="1" i="0" dirty="0">
                <a:solidFill>
                  <a:srgbClr val="000000"/>
                </a:solidFill>
                <a:effectLst/>
                <a:latin typeface="+mn-lt"/>
              </a:rPr>
              <a:t> </a:t>
            </a:r>
            <a:r>
              <a:rPr lang="hu-HU" sz="2000" b="1" i="0" dirty="0" err="1">
                <a:solidFill>
                  <a:srgbClr val="000000"/>
                </a:solidFill>
                <a:effectLst/>
                <a:latin typeface="+mn-lt"/>
              </a:rPr>
              <a:t>effect</a:t>
            </a:r>
            <a:r>
              <a:rPr lang="hu-HU" sz="2000" b="1" i="0" dirty="0">
                <a:solidFill>
                  <a:srgbClr val="000000"/>
                </a:solidFill>
                <a:effectLst/>
                <a:latin typeface="+mn-lt"/>
              </a:rPr>
              <a:t> – </a:t>
            </a:r>
            <a:r>
              <a:rPr lang="hu-HU" sz="2000" i="0" dirty="0">
                <a:solidFill>
                  <a:srgbClr val="000000"/>
                </a:solidFill>
                <a:effectLst/>
                <a:latin typeface="+mn-lt"/>
              </a:rPr>
              <a:t>C-564/19 IS; C-564/18 LH</a:t>
            </a:r>
            <a:r>
              <a:rPr lang="hu-HU" sz="2000" b="0" i="0" dirty="0">
                <a:solidFill>
                  <a:srgbClr val="000000"/>
                </a:solidFill>
                <a:effectLst/>
                <a:latin typeface="+mn-lt"/>
              </a:rPr>
              <a:t>) </a:t>
            </a:r>
            <a:r>
              <a:rPr lang="en-GB" sz="2000" b="0" i="0" dirty="0">
                <a:solidFill>
                  <a:srgbClr val="000000"/>
                </a:solidFill>
                <a:effectLst/>
                <a:latin typeface="+mn-lt"/>
              </a:rPr>
              <a:t>– </a:t>
            </a:r>
            <a:r>
              <a:rPr lang="hu-HU" sz="2000" b="0" i="0" dirty="0">
                <a:solidFill>
                  <a:srgbClr val="000000"/>
                </a:solidFill>
                <a:effectLst/>
                <a:latin typeface="+mn-lt"/>
              </a:rPr>
              <a:t>Ez a </a:t>
            </a:r>
            <a:r>
              <a:rPr lang="hu-HU" sz="2000" b="0" i="0" dirty="0" err="1">
                <a:solidFill>
                  <a:srgbClr val="000000"/>
                </a:solidFill>
                <a:effectLst/>
                <a:latin typeface="+mn-lt"/>
              </a:rPr>
              <a:t>lo</a:t>
            </a:r>
            <a:r>
              <a:rPr lang="en-GB" sz="2000" b="0" i="0" dirty="0">
                <a:solidFill>
                  <a:srgbClr val="000000"/>
                </a:solidFill>
                <a:effectLst/>
                <a:latin typeface="+mn-lt"/>
              </a:rPr>
              <a:t>j</a:t>
            </a:r>
            <a:r>
              <a:rPr lang="hu-HU" sz="2000" b="0" i="0" dirty="0" err="1">
                <a:solidFill>
                  <a:srgbClr val="000000"/>
                </a:solidFill>
                <a:effectLst/>
                <a:latin typeface="+mn-lt"/>
              </a:rPr>
              <a:t>alitási</a:t>
            </a:r>
            <a:r>
              <a:rPr lang="hu-HU" sz="2000" b="0" i="0" dirty="0">
                <a:solidFill>
                  <a:srgbClr val="000000"/>
                </a:solidFill>
                <a:effectLst/>
                <a:latin typeface="+mn-lt"/>
              </a:rPr>
              <a:t> klauzula megsértése</a:t>
            </a:r>
            <a:endParaRPr lang="hu-HU" sz="2000" dirty="0">
              <a:latin typeface="+mn-lt"/>
            </a:endParaRPr>
          </a:p>
        </p:txBody>
      </p:sp>
    </p:spTree>
    <p:extLst>
      <p:ext uri="{BB962C8B-B14F-4D97-AF65-F5344CB8AC3E}">
        <p14:creationId xmlns:p14="http://schemas.microsoft.com/office/powerpoint/2010/main" val="347544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60F8D-4A10-3590-6CB1-D1A0B44F43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9000" contrast="-36000"/>
                    </a14:imgEffect>
                  </a14:imgLayer>
                </a14:imgProps>
              </a:ext>
            </a:extLst>
          </a:blip>
          <a:stretch>
            <a:fillRect/>
          </a:stretch>
        </p:blipFill>
        <p:spPr>
          <a:xfrm>
            <a:off x="10315559" y="504056"/>
            <a:ext cx="1758456" cy="1159562"/>
          </a:xfrm>
          <a:prstGeom prst="rect">
            <a:avLst/>
          </a:prstGeom>
        </p:spPr>
      </p:pic>
      <p:sp>
        <p:nvSpPr>
          <p:cNvPr id="2" name="Cím 1"/>
          <p:cNvSpPr>
            <a:spLocks noGrp="1"/>
          </p:cNvSpPr>
          <p:nvPr>
            <p:ph type="title"/>
          </p:nvPr>
        </p:nvSpPr>
        <p:spPr>
          <a:xfrm>
            <a:off x="838200" y="365125"/>
            <a:ext cx="10515600" cy="1298493"/>
          </a:xfrm>
        </p:spPr>
        <p:txBody>
          <a:bodyPr>
            <a:normAutofit/>
          </a:bodyPr>
          <a:lstStyle/>
          <a:p>
            <a:pPr algn="ctr"/>
            <a:r>
              <a:rPr lang="hu-HU" sz="2800" b="1" dirty="0"/>
              <a:t>A magyar bíróságok rendszerszintű jogsértése lényeges ismérvei</a:t>
            </a:r>
            <a:br>
              <a:rPr lang="hu-HU" sz="2000" b="1" dirty="0"/>
            </a:br>
            <a:r>
              <a:rPr lang="hu-HU" sz="1600" b="1" dirty="0"/>
              <a:t>C-129/00 Bizottság </a:t>
            </a:r>
            <a:r>
              <a:rPr lang="hu-HU" sz="1600" b="1" dirty="0" err="1"/>
              <a:t>vs</a:t>
            </a:r>
            <a:r>
              <a:rPr lang="hu-HU" sz="1600" b="1" dirty="0"/>
              <a:t> Olaszország; C-379/10 Bizottság </a:t>
            </a:r>
            <a:r>
              <a:rPr lang="hu-HU" sz="1600" b="1" dirty="0" err="1"/>
              <a:t>vs</a:t>
            </a:r>
            <a:r>
              <a:rPr lang="hu-HU" sz="1600" b="1" dirty="0"/>
              <a:t> Olaszország; C-144/99 Bizottság </a:t>
            </a:r>
            <a:r>
              <a:rPr lang="hu-HU" sz="1600" b="1" dirty="0" err="1"/>
              <a:t>vs</a:t>
            </a:r>
            <a:r>
              <a:rPr lang="hu-HU" sz="1600" b="1" dirty="0"/>
              <a:t> Hollandia</a:t>
            </a:r>
          </a:p>
        </p:txBody>
      </p:sp>
      <p:sp>
        <p:nvSpPr>
          <p:cNvPr id="3" name="Tartalom helye 2"/>
          <p:cNvSpPr>
            <a:spLocks noGrp="1"/>
          </p:cNvSpPr>
          <p:nvPr>
            <p:ph idx="1"/>
          </p:nvPr>
        </p:nvSpPr>
        <p:spPr/>
        <p:txBody>
          <a:bodyPr>
            <a:normAutofit fontScale="92500" lnSpcReduction="10000"/>
          </a:bodyPr>
          <a:lstStyle/>
          <a:p>
            <a:pPr algn="just"/>
            <a:r>
              <a:rPr lang="hu-HU" sz="2200" b="0" i="0" dirty="0">
                <a:solidFill>
                  <a:srgbClr val="000000"/>
                </a:solidFill>
                <a:effectLst/>
                <a:latin typeface="+mn-lt"/>
              </a:rPr>
              <a:t>Ez a </a:t>
            </a:r>
            <a:r>
              <a:rPr lang="hu-HU" sz="2200" b="1" i="0" dirty="0">
                <a:solidFill>
                  <a:srgbClr val="000000"/>
                </a:solidFill>
                <a:effectLst/>
                <a:latin typeface="+mn-lt"/>
              </a:rPr>
              <a:t>struktúra azon az elképzelésen alapul</a:t>
            </a:r>
            <a:r>
              <a:rPr lang="hu-HU" sz="2200" b="0" i="0" dirty="0">
                <a:solidFill>
                  <a:srgbClr val="000000"/>
                </a:solidFill>
                <a:effectLst/>
                <a:latin typeface="+mn-lt"/>
              </a:rPr>
              <a:t>, hogy az alacsonyabb szintű nemzeti bíróságok azon egyedi ítéletei, amelyekben </a:t>
            </a:r>
            <a:r>
              <a:rPr lang="hu-HU" sz="2200" b="1" i="0" dirty="0">
                <a:solidFill>
                  <a:srgbClr val="000000"/>
                </a:solidFill>
                <a:effectLst/>
                <a:latin typeface="+mn-lt"/>
              </a:rPr>
              <a:t>a uniós jogot helytelenül alkalmazták, a nemzeti bírósági hierarchián belül korrigálhatók</a:t>
            </a:r>
            <a:r>
              <a:rPr lang="hu-HU" sz="2200" b="0" i="0" dirty="0">
                <a:solidFill>
                  <a:srgbClr val="000000"/>
                </a:solidFill>
                <a:effectLst/>
                <a:latin typeface="+mn-lt"/>
              </a:rPr>
              <a:t>. Azonban még ha ez nem is történik meg, az alacsonyabb szintű bíróságok téves egyedi ítélete nem feltétlenül eredményezi az érintett uniós jogi rendelkezés gyakorlati hatásának aláásását vagy a belső piacon belüli versenyre vagy az államok közötti kereskedelemre gyakorolt nemkívánatos következményeket. </a:t>
            </a:r>
          </a:p>
          <a:p>
            <a:pPr algn="just"/>
            <a:r>
              <a:rPr lang="hu-HU" sz="2200" b="0" i="0" dirty="0">
                <a:solidFill>
                  <a:srgbClr val="000000"/>
                </a:solidFill>
                <a:effectLst/>
                <a:latin typeface="+mn-lt"/>
              </a:rPr>
              <a:t>A spektrum másik végén az ilyen következmények akkor valószínűsíthetőek, </a:t>
            </a:r>
            <a:r>
              <a:rPr lang="hu-HU" sz="2200" b="1" i="0" dirty="0">
                <a:solidFill>
                  <a:srgbClr val="000000"/>
                </a:solidFill>
                <a:effectLst/>
                <a:latin typeface="+mn-lt"/>
              </a:rPr>
              <a:t>ha a legfelsőbb nemzeti bíróságnak van olyan ellentétes nemzeti ítélkezési gyakorlata, amelyből az alsóbb szintű bíróságok a nemzeti jogrendszeren belül iránymutatást merítenek</a:t>
            </a:r>
            <a:r>
              <a:rPr lang="hu-HU" sz="2200" b="0" i="0" dirty="0">
                <a:solidFill>
                  <a:srgbClr val="000000"/>
                </a:solidFill>
                <a:effectLst/>
                <a:latin typeface="+mn-lt"/>
              </a:rPr>
              <a:t>. Ilyen hatások akkor is felmerülhetnek, ha a nemzeti igazságszolgáltatáson belül nézeteltérések vannak.</a:t>
            </a:r>
            <a:endParaRPr lang="hu-HU" sz="2200" dirty="0">
              <a:solidFill>
                <a:srgbClr val="000000"/>
              </a:solidFill>
              <a:latin typeface="+mn-lt"/>
            </a:endParaRPr>
          </a:p>
          <a:p>
            <a:pPr algn="just"/>
            <a:r>
              <a:rPr lang="hu-HU" sz="2200" dirty="0">
                <a:solidFill>
                  <a:srgbClr val="000000"/>
                </a:solidFill>
                <a:latin typeface="+mn-lt"/>
              </a:rPr>
              <a:t>E</a:t>
            </a:r>
            <a:r>
              <a:rPr lang="hu-HU" sz="2200" b="0" i="0" dirty="0">
                <a:solidFill>
                  <a:srgbClr val="000000"/>
                </a:solidFill>
                <a:effectLst/>
                <a:latin typeface="+mn-lt"/>
              </a:rPr>
              <a:t>z </a:t>
            </a:r>
            <a:r>
              <a:rPr lang="hu-HU" sz="2200" b="1" i="0" dirty="0">
                <a:solidFill>
                  <a:srgbClr val="000000"/>
                </a:solidFill>
                <a:effectLst/>
                <a:latin typeface="+mn-lt"/>
              </a:rPr>
              <a:t>azzal a hatással jár, </a:t>
            </a:r>
            <a:r>
              <a:rPr lang="hu-HU" sz="2200" b="0" i="0" dirty="0">
                <a:solidFill>
                  <a:srgbClr val="000000"/>
                </a:solidFill>
                <a:effectLst/>
                <a:latin typeface="+mn-lt"/>
              </a:rPr>
              <a:t>hogy </a:t>
            </a:r>
            <a:r>
              <a:rPr lang="hu-HU" sz="2200" b="1" i="0" dirty="0">
                <a:solidFill>
                  <a:srgbClr val="000000"/>
                </a:solidFill>
                <a:effectLst/>
                <a:latin typeface="+mn-lt"/>
              </a:rPr>
              <a:t>az egyéneket visszatartja a keresetindítástól </a:t>
            </a:r>
            <a:r>
              <a:rPr lang="hu-HU" sz="2200" b="0" i="0" dirty="0">
                <a:solidFill>
                  <a:srgbClr val="000000"/>
                </a:solidFill>
                <a:effectLst/>
                <a:latin typeface="+mn-lt"/>
              </a:rPr>
              <a:t>vagy </a:t>
            </a:r>
            <a:r>
              <a:rPr lang="hu-HU" sz="2200" b="1" i="0" dirty="0">
                <a:solidFill>
                  <a:srgbClr val="000000"/>
                </a:solidFill>
                <a:effectLst/>
                <a:latin typeface="+mn-lt"/>
              </a:rPr>
              <a:t>a fellebbezés benyújtásától. </a:t>
            </a:r>
            <a:r>
              <a:rPr lang="hu-HU" sz="2200" b="0" i="0" dirty="0">
                <a:solidFill>
                  <a:srgbClr val="000000"/>
                </a:solidFill>
                <a:effectLst/>
                <a:latin typeface="+mn-lt"/>
              </a:rPr>
              <a:t>Annak ellenére, hogy az ilyen ítélkezési gyakorlat a nemzeti jogrendben némileg alacsonyabb rangot élvez, </a:t>
            </a:r>
            <a:r>
              <a:rPr lang="hu-HU" sz="2200" b="1" i="0" dirty="0">
                <a:solidFill>
                  <a:srgbClr val="FF0000"/>
                </a:solidFill>
                <a:effectLst/>
                <a:latin typeface="+mn-lt"/>
              </a:rPr>
              <a:t>az ilyen helyzetet a Szerződés megsértésének megállapítására alkalmasnak lehet tekinteni.</a:t>
            </a:r>
            <a:endParaRPr lang="hu-HU" sz="2200" b="1" dirty="0">
              <a:solidFill>
                <a:srgbClr val="FF0000"/>
              </a:solidFill>
              <a:latin typeface="+mn-lt"/>
            </a:endParaRPr>
          </a:p>
        </p:txBody>
      </p:sp>
    </p:spTree>
    <p:extLst>
      <p:ext uri="{BB962C8B-B14F-4D97-AF65-F5344CB8AC3E}">
        <p14:creationId xmlns:p14="http://schemas.microsoft.com/office/powerpoint/2010/main" val="207658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C5E9D4-3C8D-ABE0-A370-221076657E5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293249" y="3677832"/>
            <a:ext cx="2667000" cy="2286000"/>
          </a:xfrm>
          <a:prstGeom prst="rect">
            <a:avLst/>
          </a:prstGeom>
        </p:spPr>
      </p:pic>
      <p:sp>
        <p:nvSpPr>
          <p:cNvPr id="2" name="Cím 1"/>
          <p:cNvSpPr>
            <a:spLocks noGrp="1"/>
          </p:cNvSpPr>
          <p:nvPr>
            <p:ph type="title"/>
          </p:nvPr>
        </p:nvSpPr>
        <p:spPr/>
        <p:txBody>
          <a:bodyPr>
            <a:normAutofit/>
          </a:bodyPr>
          <a:lstStyle/>
          <a:p>
            <a:pPr algn="ctr"/>
            <a:r>
              <a:rPr lang="hu-HU" sz="3200" b="1" dirty="0"/>
              <a:t>A magyar bíróságok rendszerszintű jogsértése lényege ismérvei </a:t>
            </a:r>
            <a:br>
              <a:rPr lang="hu-HU" sz="3200" b="1" dirty="0"/>
            </a:br>
            <a:r>
              <a:rPr lang="hu-HU" sz="1300" b="1" dirty="0"/>
              <a:t>C-129/00 Bizottság </a:t>
            </a:r>
            <a:r>
              <a:rPr lang="hu-HU" sz="1300" b="1" dirty="0" err="1"/>
              <a:t>vs</a:t>
            </a:r>
            <a:r>
              <a:rPr lang="hu-HU" sz="1300" b="1" dirty="0"/>
              <a:t> Olaszország; C-379/10 Bizottság </a:t>
            </a:r>
            <a:r>
              <a:rPr lang="hu-HU" sz="1300" b="1" dirty="0" err="1"/>
              <a:t>vs</a:t>
            </a:r>
            <a:r>
              <a:rPr lang="hu-HU" sz="1300" b="1" dirty="0"/>
              <a:t> Olaszország; C-144/99 Bizottság </a:t>
            </a:r>
            <a:r>
              <a:rPr lang="hu-HU" sz="1300" b="1" dirty="0" err="1"/>
              <a:t>vs</a:t>
            </a:r>
            <a:r>
              <a:rPr lang="hu-HU" sz="1300" b="1" dirty="0"/>
              <a:t> Hollandia</a:t>
            </a:r>
            <a:endParaRPr lang="hu-HU" sz="1300" dirty="0"/>
          </a:p>
        </p:txBody>
      </p:sp>
      <p:sp>
        <p:nvSpPr>
          <p:cNvPr id="3" name="Tartalom helye 2"/>
          <p:cNvSpPr>
            <a:spLocks noGrp="1"/>
          </p:cNvSpPr>
          <p:nvPr>
            <p:ph idx="1"/>
          </p:nvPr>
        </p:nvSpPr>
        <p:spPr/>
        <p:txBody>
          <a:bodyPr>
            <a:normAutofit fontScale="77500" lnSpcReduction="20000"/>
          </a:bodyPr>
          <a:lstStyle/>
          <a:p>
            <a:pPr marL="0" indent="0" algn="just">
              <a:lnSpc>
                <a:spcPct val="120000"/>
              </a:lnSpc>
              <a:buNone/>
            </a:pPr>
            <a:r>
              <a:rPr lang="hu-HU" b="1" i="0" dirty="0">
                <a:solidFill>
                  <a:srgbClr val="000000"/>
                </a:solidFill>
                <a:effectLst/>
                <a:highlight>
                  <a:srgbClr val="FFFF00"/>
                </a:highlight>
                <a:latin typeface="+mn-lt"/>
              </a:rPr>
              <a:t>Másodszorra</a:t>
            </a:r>
            <a:r>
              <a:rPr lang="hu-HU" b="0" i="0" dirty="0">
                <a:solidFill>
                  <a:srgbClr val="000000"/>
                </a:solidFill>
                <a:effectLst/>
                <a:latin typeface="+mn-lt"/>
              </a:rPr>
              <a:t>, hogy </a:t>
            </a:r>
            <a:r>
              <a:rPr lang="hu-HU" b="1" i="0" dirty="0">
                <a:solidFill>
                  <a:srgbClr val="000000"/>
                </a:solidFill>
                <a:effectLst/>
                <a:latin typeface="+mn-lt"/>
              </a:rPr>
              <a:t>esetleges vagy elszigetelt </a:t>
            </a:r>
            <a:r>
              <a:rPr lang="hu-HU" b="0" i="0" dirty="0">
                <a:solidFill>
                  <a:srgbClr val="000000"/>
                </a:solidFill>
                <a:effectLst/>
                <a:latin typeface="+mn-lt"/>
              </a:rPr>
              <a:t>esetről van-e szó, vagy pontosan elmondható, hogy a nemzeti ítélkezési gyakorlatban olyan </a:t>
            </a:r>
            <a:r>
              <a:rPr lang="hu-HU" b="1" i="0" dirty="0">
                <a:solidFill>
                  <a:srgbClr val="000000"/>
                </a:solidFill>
                <a:effectLst/>
                <a:latin typeface="+mn-lt"/>
              </a:rPr>
              <a:t>tendenciáról van szó</a:t>
            </a:r>
            <a:r>
              <a:rPr lang="hu-HU" b="0" i="0" dirty="0">
                <a:solidFill>
                  <a:srgbClr val="000000"/>
                </a:solidFill>
                <a:effectLst/>
                <a:latin typeface="+mn-lt"/>
              </a:rPr>
              <a:t>, amely egy bizonyos tekintetben ellentétes a uniós kötelezettségekkel?</a:t>
            </a:r>
          </a:p>
          <a:p>
            <a:pPr algn="just">
              <a:lnSpc>
                <a:spcPct val="120000"/>
              </a:lnSpc>
            </a:pPr>
            <a:r>
              <a:rPr lang="hu-HU" b="0" i="0" dirty="0">
                <a:solidFill>
                  <a:srgbClr val="000000"/>
                </a:solidFill>
                <a:effectLst/>
                <a:latin typeface="+mn-lt"/>
              </a:rPr>
              <a:t>E tekintetben </a:t>
            </a:r>
            <a:r>
              <a:rPr lang="hu-HU" b="1" i="0" dirty="0">
                <a:solidFill>
                  <a:srgbClr val="000000"/>
                </a:solidFill>
                <a:effectLst/>
                <a:latin typeface="+mn-lt"/>
              </a:rPr>
              <a:t>az is lényeges, hogy új fejleményről van-e szó, vagy hosszabb időn keresztül fenntartott ítélkezési gyakorlatról</a:t>
            </a:r>
            <a:r>
              <a:rPr lang="hu-HU" b="0" i="0" dirty="0">
                <a:solidFill>
                  <a:srgbClr val="000000"/>
                </a:solidFill>
                <a:effectLst/>
                <a:latin typeface="+mn-lt"/>
              </a:rPr>
              <a:t>. </a:t>
            </a:r>
          </a:p>
          <a:p>
            <a:pPr algn="just">
              <a:lnSpc>
                <a:spcPct val="120000"/>
              </a:lnSpc>
            </a:pPr>
            <a:r>
              <a:rPr lang="hu-HU" b="0" i="0" dirty="0">
                <a:solidFill>
                  <a:srgbClr val="000000"/>
                </a:solidFill>
                <a:effectLst/>
                <a:latin typeface="+mn-lt"/>
              </a:rPr>
              <a:t>Az előbbi esetben elképzelhető, hogy a nemzeti jogrendnek </a:t>
            </a:r>
            <a:r>
              <a:rPr lang="hu-HU" b="1" i="0" dirty="0">
                <a:solidFill>
                  <a:srgbClr val="000000"/>
                </a:solidFill>
                <a:effectLst/>
                <a:latin typeface="+mn-lt"/>
              </a:rPr>
              <a:t>lehetősége van korrigálni magát, mielőtt a Szerződés megsértéséről lehetne beszélni. </a:t>
            </a:r>
          </a:p>
          <a:p>
            <a:pPr algn="just">
              <a:lnSpc>
                <a:spcPct val="120000"/>
              </a:lnSpc>
            </a:pPr>
            <a:r>
              <a:rPr lang="hu-HU" b="0" i="0" dirty="0">
                <a:solidFill>
                  <a:srgbClr val="000000"/>
                </a:solidFill>
                <a:effectLst/>
                <a:latin typeface="+mn-lt"/>
              </a:rPr>
              <a:t>Ha egy ilyen fejleményt egy fellebbezés és/vagy egy felülvizsgálati eljárás során megerősítenek, amely esetben az is releváns lehet, hogy a kérdéses jogkérdést előzetes döntéshozatali eljárás keretében a Bíróság elé terjesztették-e vagy sem, </a:t>
            </a:r>
            <a:r>
              <a:rPr lang="hu-HU" b="1" i="0" dirty="0">
                <a:solidFill>
                  <a:srgbClr val="000000"/>
                </a:solidFill>
                <a:effectLst/>
                <a:highlight>
                  <a:srgbClr val="FF0000"/>
                </a:highlight>
                <a:latin typeface="+mn-lt"/>
              </a:rPr>
              <a:t>akkor megállapítható, hogy strukturális jelenségről van szó.</a:t>
            </a:r>
            <a:endParaRPr lang="hu-HU" b="1" dirty="0">
              <a:highlight>
                <a:srgbClr val="FF0000"/>
              </a:highlight>
              <a:latin typeface="+mn-lt"/>
            </a:endParaRPr>
          </a:p>
        </p:txBody>
      </p:sp>
    </p:spTree>
    <p:extLst>
      <p:ext uri="{BB962C8B-B14F-4D97-AF65-F5344CB8AC3E}">
        <p14:creationId xmlns:p14="http://schemas.microsoft.com/office/powerpoint/2010/main" val="355671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36731-F534-E8D1-DE41-EF279536E063}"/>
              </a:ext>
            </a:extLst>
          </p:cNvPr>
          <p:cNvPicPr>
            <a:picLocks noChangeAspect="1"/>
          </p:cNvPicPr>
          <p:nvPr/>
        </p:nvPicPr>
        <p:blipFill>
          <a:blip r:embed="rId2">
            <a:alphaModFix amt="20000"/>
          </a:blip>
          <a:stretch>
            <a:fillRect/>
          </a:stretch>
        </p:blipFill>
        <p:spPr>
          <a:xfrm>
            <a:off x="4389936" y="1580413"/>
            <a:ext cx="7802064" cy="5277587"/>
          </a:xfrm>
          <a:prstGeom prst="rect">
            <a:avLst/>
          </a:prstGeom>
        </p:spPr>
      </p:pic>
      <p:sp>
        <p:nvSpPr>
          <p:cNvPr id="2" name="Cím 1"/>
          <p:cNvSpPr>
            <a:spLocks noGrp="1"/>
          </p:cNvSpPr>
          <p:nvPr>
            <p:ph type="title"/>
          </p:nvPr>
        </p:nvSpPr>
        <p:spPr>
          <a:xfrm>
            <a:off x="838200" y="365126"/>
            <a:ext cx="10515600" cy="850142"/>
          </a:xfrm>
        </p:spPr>
        <p:txBody>
          <a:bodyPr>
            <a:normAutofit/>
          </a:bodyPr>
          <a:lstStyle/>
          <a:p>
            <a:pPr algn="ctr"/>
            <a:r>
              <a:rPr lang="hu-HU" sz="2800" b="1" dirty="0"/>
              <a:t>A magyar bíróságok rendszerszintű jogsértése lényeges ismérvei </a:t>
            </a:r>
            <a:br>
              <a:rPr lang="hu-HU" sz="2800" b="1" dirty="0"/>
            </a:br>
            <a:r>
              <a:rPr lang="hu-HU" sz="1200" b="1" dirty="0"/>
              <a:t>C-129/00 Bizottság </a:t>
            </a:r>
            <a:r>
              <a:rPr lang="hu-HU" sz="1200" b="1" dirty="0" err="1"/>
              <a:t>vs</a:t>
            </a:r>
            <a:r>
              <a:rPr lang="hu-HU" sz="1200" b="1" dirty="0"/>
              <a:t> Olaszország; C-379/10 Bizottság </a:t>
            </a:r>
            <a:r>
              <a:rPr lang="hu-HU" sz="1200" b="1" dirty="0" err="1"/>
              <a:t>vs</a:t>
            </a:r>
            <a:r>
              <a:rPr lang="hu-HU" sz="1200" b="1" dirty="0"/>
              <a:t> Olaszország; C-144/99 Bizottság </a:t>
            </a:r>
            <a:r>
              <a:rPr lang="hu-HU" sz="1200" b="1" dirty="0" err="1"/>
              <a:t>vs</a:t>
            </a:r>
            <a:r>
              <a:rPr lang="hu-HU" sz="1200" b="1" dirty="0"/>
              <a:t> Hollandia</a:t>
            </a:r>
            <a:endParaRPr lang="hu-HU" sz="1200" dirty="0"/>
          </a:p>
        </p:txBody>
      </p:sp>
      <p:sp>
        <p:nvSpPr>
          <p:cNvPr id="3" name="Tartalom helye 2"/>
          <p:cNvSpPr>
            <a:spLocks noGrp="1"/>
          </p:cNvSpPr>
          <p:nvPr>
            <p:ph idx="1"/>
          </p:nvPr>
        </p:nvSpPr>
        <p:spPr/>
        <p:txBody>
          <a:bodyPr>
            <a:normAutofit/>
          </a:bodyPr>
          <a:lstStyle/>
          <a:p>
            <a:pPr marL="0" indent="0" algn="just">
              <a:lnSpc>
                <a:spcPct val="120000"/>
              </a:lnSpc>
              <a:buNone/>
            </a:pPr>
            <a:r>
              <a:rPr lang="hu-HU" b="1" i="0" dirty="0">
                <a:solidFill>
                  <a:srgbClr val="000000"/>
                </a:solidFill>
                <a:effectLst/>
                <a:highlight>
                  <a:srgbClr val="FFFF00"/>
                </a:highlight>
                <a:latin typeface="+mn-lt"/>
              </a:rPr>
              <a:t>A harmadik</a:t>
            </a:r>
            <a:r>
              <a:rPr lang="hu-HU" b="0" i="0" dirty="0">
                <a:solidFill>
                  <a:srgbClr val="000000"/>
                </a:solidFill>
                <a:effectLst/>
                <a:latin typeface="+mn-lt"/>
              </a:rPr>
              <a:t>, és az egyik legfontosabb hivatkozási pont a Szerződések megsértésének kimondására vonatkozó lehetőség tekintetében az uniós kötelezettségeket nem teljesítő nemzeti bírósági határozatokkal kapcsolatban már az első pontban kifejtésre került. </a:t>
            </a:r>
          </a:p>
          <a:p>
            <a:pPr marL="0" indent="0" algn="just">
              <a:lnSpc>
                <a:spcPct val="120000"/>
              </a:lnSpc>
              <a:buNone/>
            </a:pPr>
            <a:r>
              <a:rPr lang="hu-HU" b="0" i="0" dirty="0">
                <a:solidFill>
                  <a:srgbClr val="000000"/>
                </a:solidFill>
                <a:effectLst/>
                <a:latin typeface="+mn-lt"/>
              </a:rPr>
              <a:t>Ez az említett nemzeti bírósági határozatoknak </a:t>
            </a:r>
            <a:r>
              <a:rPr lang="hu-HU" b="1" i="0" dirty="0">
                <a:solidFill>
                  <a:srgbClr val="000000"/>
                </a:solidFill>
                <a:effectLst/>
                <a:latin typeface="+mn-lt"/>
              </a:rPr>
              <a:t>a szóban forgó uniós szabály céljának elérésére gyakorolt hatását érinti.</a:t>
            </a:r>
            <a:r>
              <a:rPr lang="hu-HU" b="0" i="0" dirty="0">
                <a:solidFill>
                  <a:srgbClr val="000000"/>
                </a:solidFill>
                <a:effectLst/>
                <a:latin typeface="+mn-lt"/>
              </a:rPr>
              <a:t> Amennyiben megállapítást nyer, hogy az érintett ítélkezési gyakorlatnak ilyen káros hatásai vannak, </a:t>
            </a:r>
            <a:r>
              <a:rPr lang="hu-HU" b="1" i="0" dirty="0">
                <a:solidFill>
                  <a:srgbClr val="FF0000"/>
                </a:solidFill>
                <a:effectLst/>
                <a:latin typeface="+mn-lt"/>
              </a:rPr>
              <a:t>a Szerződések megsértését kell megállapítani</a:t>
            </a:r>
            <a:r>
              <a:rPr lang="hu-HU" b="1" i="0" dirty="0">
                <a:solidFill>
                  <a:srgbClr val="000000"/>
                </a:solidFill>
                <a:effectLst/>
                <a:latin typeface="Times New Roman" panose="02020603050405020304" pitchFamily="18" charset="0"/>
              </a:rPr>
              <a:t>.</a:t>
            </a:r>
            <a:endParaRPr lang="hu-HU" b="1" dirty="0"/>
          </a:p>
        </p:txBody>
      </p:sp>
    </p:spTree>
    <p:extLst>
      <p:ext uri="{BB962C8B-B14F-4D97-AF65-F5344CB8AC3E}">
        <p14:creationId xmlns:p14="http://schemas.microsoft.com/office/powerpoint/2010/main" val="271761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a:t>Bizottság egységeinek intervenciója elkerülhetetlenül szükséges</a:t>
            </a:r>
          </a:p>
        </p:txBody>
      </p:sp>
      <p:sp>
        <p:nvSpPr>
          <p:cNvPr id="3" name="Tartalom helye 2"/>
          <p:cNvSpPr>
            <a:spLocks noGrp="1"/>
          </p:cNvSpPr>
          <p:nvPr>
            <p:ph idx="1"/>
          </p:nvPr>
        </p:nvSpPr>
        <p:spPr>
          <a:xfrm>
            <a:off x="838200" y="1412543"/>
            <a:ext cx="10515600" cy="5186150"/>
          </a:xfrm>
        </p:spPr>
        <p:txBody>
          <a:bodyPr>
            <a:normAutofit fontScale="40000" lnSpcReduction="20000"/>
          </a:bodyPr>
          <a:lstStyle/>
          <a:p>
            <a:pPr>
              <a:lnSpc>
                <a:spcPct val="120000"/>
              </a:lnSpc>
            </a:pPr>
            <a:r>
              <a:rPr lang="hu-HU" sz="4500" dirty="0"/>
              <a:t>Bizonyítható, hogy a </a:t>
            </a:r>
            <a:r>
              <a:rPr lang="hu-HU" sz="4500" b="1" dirty="0" err="1"/>
              <a:t>Kásler</a:t>
            </a:r>
            <a:r>
              <a:rPr lang="hu-HU" sz="4500" b="1" dirty="0"/>
              <a:t>- és Dunai ügyek helyzetében levő fogyasztókat kifejezetten jogszabályokkal (DH kiigazító rendszer) és ítélkezési gyakorlattal szándékosan, rendszerszinten és hosszú évek óta fosztják meg uniós jogaiktól</a:t>
            </a:r>
            <a:r>
              <a:rPr lang="hu-HU" sz="4500" dirty="0"/>
              <a:t>.</a:t>
            </a:r>
          </a:p>
          <a:p>
            <a:pPr>
              <a:lnSpc>
                <a:spcPct val="120000"/>
              </a:lnSpc>
            </a:pPr>
            <a:r>
              <a:rPr lang="hu-HU" sz="4500" dirty="0"/>
              <a:t>Ezzel </a:t>
            </a:r>
            <a:r>
              <a:rPr lang="hu-HU" sz="4500" b="1" dirty="0"/>
              <a:t>fogyasztók és családjuk otthonhoz való és emberi jogai</a:t>
            </a:r>
            <a:r>
              <a:rPr lang="hu-HU" sz="4500" dirty="0"/>
              <a:t> is súlyosan sérülnek (C-34/13 </a:t>
            </a:r>
            <a:r>
              <a:rPr lang="hu-HU" sz="4500" dirty="0" err="1"/>
              <a:t>Kusionová</a:t>
            </a:r>
            <a:r>
              <a:rPr lang="hu-HU" sz="4500" dirty="0"/>
              <a:t> ügy)</a:t>
            </a:r>
          </a:p>
          <a:p>
            <a:pPr>
              <a:lnSpc>
                <a:spcPct val="120000"/>
              </a:lnSpc>
            </a:pPr>
            <a:r>
              <a:rPr lang="hu-HU" sz="4500" dirty="0"/>
              <a:t>A hitelezői kartellek </a:t>
            </a:r>
            <a:r>
              <a:rPr lang="hu-HU" sz="4500" b="1" dirty="0"/>
              <a:t>nyomásgyakorlással és csőddel fenyegetéssel </a:t>
            </a:r>
            <a:r>
              <a:rPr lang="hu-HU" sz="4500" dirty="0"/>
              <a:t>elérték, hogy a jogalkotó DH törvények rendszere a fennálló védelem szintjét megszüntesse (</a:t>
            </a:r>
            <a:r>
              <a:rPr lang="fi-FI" sz="4500" i="1" dirty="0"/>
              <a:t>”</a:t>
            </a:r>
            <a:r>
              <a:rPr lang="hu-HU" sz="4500" i="1" dirty="0" err="1"/>
              <a:t>too</a:t>
            </a:r>
            <a:r>
              <a:rPr lang="hu-HU" sz="4500" i="1" dirty="0"/>
              <a:t> </a:t>
            </a:r>
            <a:r>
              <a:rPr lang="hu-HU" sz="4500" i="1" dirty="0" err="1"/>
              <a:t>big</a:t>
            </a:r>
            <a:r>
              <a:rPr lang="hu-HU" sz="4500" i="1" dirty="0"/>
              <a:t> </a:t>
            </a:r>
            <a:r>
              <a:rPr lang="hu-HU" sz="4500" i="1" dirty="0" err="1"/>
              <a:t>to</a:t>
            </a:r>
            <a:r>
              <a:rPr lang="hu-HU" sz="4500" i="1" dirty="0"/>
              <a:t> </a:t>
            </a:r>
            <a:r>
              <a:rPr lang="hu-HU" sz="4500" i="1" dirty="0" err="1"/>
              <a:t>fail</a:t>
            </a:r>
            <a:r>
              <a:rPr lang="hu-HU" sz="4500" i="1" dirty="0"/>
              <a:t>, </a:t>
            </a:r>
            <a:r>
              <a:rPr lang="hu-HU" sz="4500" i="1" dirty="0" err="1"/>
              <a:t>too</a:t>
            </a:r>
            <a:r>
              <a:rPr lang="hu-HU" sz="4500" i="1" dirty="0"/>
              <a:t> </a:t>
            </a:r>
            <a:r>
              <a:rPr lang="hu-HU" sz="4500" i="1" dirty="0" err="1"/>
              <a:t>connected</a:t>
            </a:r>
            <a:r>
              <a:rPr lang="hu-HU" sz="4500" i="1" dirty="0"/>
              <a:t> </a:t>
            </a:r>
            <a:r>
              <a:rPr lang="hu-HU" sz="4500" i="1" dirty="0" err="1"/>
              <a:t>to</a:t>
            </a:r>
            <a:r>
              <a:rPr lang="hu-HU" sz="4500" i="1" dirty="0"/>
              <a:t> </a:t>
            </a:r>
            <a:r>
              <a:rPr lang="hu-HU" sz="4500" i="1" dirty="0" err="1"/>
              <a:t>fail</a:t>
            </a:r>
            <a:r>
              <a:rPr lang="fi-FI" sz="4500" i="1" dirty="0"/>
              <a:t>”</a:t>
            </a:r>
            <a:r>
              <a:rPr lang="hu-HU" sz="4500" dirty="0"/>
              <a:t>)</a:t>
            </a:r>
          </a:p>
          <a:p>
            <a:pPr>
              <a:lnSpc>
                <a:spcPct val="120000"/>
              </a:lnSpc>
            </a:pPr>
            <a:r>
              <a:rPr lang="hu-HU" sz="4500" dirty="0"/>
              <a:t>Jelenleg </a:t>
            </a:r>
            <a:r>
              <a:rPr lang="hu-HU" sz="4500" b="1" dirty="0"/>
              <a:t>nincs olyan független pártatlan bíróság és szerv vagy szervezet </a:t>
            </a:r>
            <a:r>
              <a:rPr lang="hu-HU" sz="4500" dirty="0"/>
              <a:t>Magyarországon, amely a felek között a formai egyensúly helyett az Irányelv szerinti </a:t>
            </a:r>
            <a:r>
              <a:rPr lang="hu-HU" sz="4500" b="1" dirty="0">
                <a:solidFill>
                  <a:srgbClr val="FF0000"/>
                </a:solidFill>
              </a:rPr>
              <a:t>valódi egyensúlyt </a:t>
            </a:r>
            <a:r>
              <a:rPr lang="hu-HU" sz="4500" dirty="0"/>
              <a:t>tudná bizonyítani.</a:t>
            </a:r>
          </a:p>
          <a:p>
            <a:pPr>
              <a:lnSpc>
                <a:spcPct val="120000"/>
              </a:lnSpc>
            </a:pPr>
            <a:r>
              <a:rPr lang="hu-HU" sz="4500" b="1" dirty="0"/>
              <a:t>A DH törvényeket az egyéni perben megismétlő magyar bíróságok </a:t>
            </a:r>
            <a:r>
              <a:rPr lang="hu-HU" sz="4500" dirty="0"/>
              <a:t>alkalmatlanná és méltatlanná váltak az ilyen fogyasztói perek elbírálására,  mert kiszolgáltatják a fogyasztókat a csalárd hitelezőknek és végrehajtóknak (Koppenhágai és </a:t>
            </a:r>
            <a:r>
              <a:rPr lang="hu-HU" sz="4500" dirty="0" err="1"/>
              <a:t>Dorsch</a:t>
            </a:r>
            <a:r>
              <a:rPr lang="fi-FI" sz="4500" dirty="0"/>
              <a:t>-</a:t>
            </a:r>
            <a:r>
              <a:rPr lang="hu-HU" sz="4500" dirty="0"/>
              <a:t>kritériumok sérelme)</a:t>
            </a:r>
          </a:p>
          <a:p>
            <a:pPr>
              <a:lnSpc>
                <a:spcPct val="120000"/>
              </a:lnSpc>
            </a:pPr>
            <a:r>
              <a:rPr lang="hu-HU" sz="4500" dirty="0"/>
              <a:t>A magyar kormány a belső jogszabályokat </a:t>
            </a:r>
            <a:r>
              <a:rPr lang="hu-HU" sz="4500" b="1" dirty="0"/>
              <a:t>DH kompatibilissé tette </a:t>
            </a:r>
            <a:r>
              <a:rPr lang="hu-HU" sz="4500" dirty="0"/>
              <a:t>( semmis szerződéseket okiratba foglaló profitorientált közjegyzők kezébe került a végrehajtási záradékok kiállítása, végrehajtások, árverezések megkönnyítése az elmúlt évtized leghatalmasabb korrupciós botrányát eredményezte (</a:t>
            </a:r>
            <a:r>
              <a:rPr lang="hu-HU" sz="4500" dirty="0" err="1"/>
              <a:t>Schadl-Völner</a:t>
            </a:r>
            <a:r>
              <a:rPr lang="hu-HU" sz="4500" dirty="0"/>
              <a:t> ügy)</a:t>
            </a:r>
          </a:p>
        </p:txBody>
      </p:sp>
    </p:spTree>
    <p:extLst>
      <p:ext uri="{BB962C8B-B14F-4D97-AF65-F5344CB8AC3E}">
        <p14:creationId xmlns:p14="http://schemas.microsoft.com/office/powerpoint/2010/main" val="2171394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7BD478-E46B-314F-A2BA-29174F67A359}"/>
              </a:ext>
            </a:extLst>
          </p:cNvPr>
          <p:cNvPicPr>
            <a:picLocks noChangeAspect="1"/>
          </p:cNvPicPr>
          <p:nvPr/>
        </p:nvPicPr>
        <p:blipFill>
          <a:blip r:embed="rId2"/>
          <a:stretch>
            <a:fillRect/>
          </a:stretch>
        </p:blipFill>
        <p:spPr>
          <a:xfrm>
            <a:off x="9253994" y="589570"/>
            <a:ext cx="2099806" cy="1101118"/>
          </a:xfrm>
          <a:prstGeom prst="rect">
            <a:avLst/>
          </a:prstGeom>
        </p:spPr>
      </p:pic>
      <p:sp>
        <p:nvSpPr>
          <p:cNvPr id="2" name="Cím 1"/>
          <p:cNvSpPr>
            <a:spLocks noGrp="1"/>
          </p:cNvSpPr>
          <p:nvPr>
            <p:ph type="title"/>
          </p:nvPr>
        </p:nvSpPr>
        <p:spPr>
          <a:xfrm>
            <a:off x="838200" y="54591"/>
            <a:ext cx="10515600" cy="1781033"/>
          </a:xfrm>
        </p:spPr>
        <p:txBody>
          <a:bodyPr>
            <a:normAutofit/>
          </a:bodyPr>
          <a:lstStyle/>
          <a:p>
            <a:r>
              <a:rPr lang="hu-HU" sz="3200" b="1" dirty="0"/>
              <a:t>Európai Bizottság egységei beavatkozás</a:t>
            </a:r>
            <a:r>
              <a:rPr lang="en-GB" sz="3200" b="1" dirty="0" err="1"/>
              <a:t>ának</a:t>
            </a:r>
            <a:r>
              <a:rPr lang="hu-HU" sz="3200" b="1" dirty="0"/>
              <a:t> szükségessége</a:t>
            </a:r>
          </a:p>
        </p:txBody>
      </p:sp>
      <p:sp>
        <p:nvSpPr>
          <p:cNvPr id="3" name="Tartalom helye 2"/>
          <p:cNvSpPr>
            <a:spLocks noGrp="1"/>
          </p:cNvSpPr>
          <p:nvPr>
            <p:ph idx="1"/>
          </p:nvPr>
        </p:nvSpPr>
        <p:spPr>
          <a:xfrm>
            <a:off x="776785" y="1446663"/>
            <a:ext cx="10515600" cy="5274859"/>
          </a:xfrm>
        </p:spPr>
        <p:txBody>
          <a:bodyPr>
            <a:noAutofit/>
          </a:bodyPr>
          <a:lstStyle/>
          <a:p>
            <a:pPr marL="0" indent="0">
              <a:buNone/>
            </a:pPr>
            <a:r>
              <a:rPr lang="hu-HU" sz="1600" b="1" dirty="0"/>
              <a:t>Az Európai Bizottság érintett szerveivel  (FSUG, DG </a:t>
            </a:r>
            <a:r>
              <a:rPr lang="hu-HU" sz="1600" b="1" dirty="0" err="1"/>
              <a:t>Justice</a:t>
            </a:r>
            <a:r>
              <a:rPr lang="hu-HU" sz="1600" b="1" dirty="0"/>
              <a:t> and </a:t>
            </a:r>
            <a:r>
              <a:rPr lang="hu-HU" sz="1600" b="1" dirty="0" err="1"/>
              <a:t>Consumers</a:t>
            </a:r>
            <a:r>
              <a:rPr lang="hu-HU" sz="1600" b="1" dirty="0"/>
              <a:t> Unit  B2 - a kapcsolatfelvétel megtörtént, kvázi monitorozási eljárás indult.</a:t>
            </a:r>
          </a:p>
          <a:p>
            <a:r>
              <a:rPr lang="hu-HU" sz="1600" b="1" dirty="0"/>
              <a:t>A fogyasztóvédelmi főigazgatóság</a:t>
            </a:r>
            <a:r>
              <a:rPr lang="hu-HU" sz="1600" dirty="0"/>
              <a:t>:</a:t>
            </a:r>
            <a:r>
              <a:rPr lang="en-GB" sz="1600" dirty="0"/>
              <a:t> </a:t>
            </a:r>
            <a:r>
              <a:rPr lang="en-US" sz="1600" i="1" dirty="0"/>
              <a:t>Directorate General Justice and Consumers Unit JUST.B.2 Consumer Law (formerly unit E.2.; as of 1 March 2023 Consumers Directorate E became Directorate B)</a:t>
            </a:r>
            <a:r>
              <a:rPr lang="en-US" sz="1600" dirty="0"/>
              <a:t> </a:t>
            </a:r>
            <a:r>
              <a:rPr lang="hu-HU" sz="1600" dirty="0"/>
              <a:t>részére </a:t>
            </a:r>
            <a:r>
              <a:rPr lang="hu-HU" sz="1600" b="1" dirty="0"/>
              <a:t>fontos input információk megadása folyamatban van</a:t>
            </a:r>
            <a:r>
              <a:rPr lang="hu-HU" sz="1600" dirty="0"/>
              <a:t>: az EUB döntésekkel kapcsolatos ítéletek C-26/13, C-118/17, C-472/20  befejezésének vagy aktuális állapotának C-932/19  történeti bemutatása ítéletekkel, jogi elemzések útján. </a:t>
            </a:r>
          </a:p>
          <a:p>
            <a:r>
              <a:rPr lang="hu-HU" sz="1600" dirty="0">
                <a:latin typeface="+mn-lt"/>
              </a:rPr>
              <a:t>A </a:t>
            </a:r>
            <a:r>
              <a:rPr lang="hu-HU" sz="1600" b="1" dirty="0">
                <a:latin typeface="+mn-lt"/>
              </a:rPr>
              <a:t>nemzeti bíróságok és az EUB között konfliktus feloldására nincs más eszköz, csak a jogállamiság </a:t>
            </a:r>
            <a:r>
              <a:rPr lang="hu-HU" sz="1600" dirty="0">
                <a:latin typeface="+mn-lt"/>
              </a:rPr>
              <a:t>, (</a:t>
            </a:r>
            <a:r>
              <a:rPr lang="hu-HU" sz="1600" b="0" i="0" dirty="0">
                <a:solidFill>
                  <a:srgbClr val="000000"/>
                </a:solidFill>
                <a:effectLst/>
                <a:latin typeface="+mn-lt"/>
              </a:rPr>
              <a:t>C-824/18. sz. ügy </a:t>
            </a:r>
            <a:r>
              <a:rPr lang="hu-HU" sz="1600" b="0" i="1" dirty="0" err="1">
                <a:solidFill>
                  <a:srgbClr val="000000"/>
                </a:solidFill>
                <a:effectLst/>
                <a:latin typeface="+mn-lt"/>
              </a:rPr>
              <a:t>Krajowa</a:t>
            </a:r>
            <a:r>
              <a:rPr lang="hu-HU" sz="1600" b="0" i="1" dirty="0">
                <a:solidFill>
                  <a:srgbClr val="000000"/>
                </a:solidFill>
                <a:effectLst/>
                <a:latin typeface="+mn-lt"/>
              </a:rPr>
              <a:t> </a:t>
            </a:r>
            <a:r>
              <a:rPr lang="hu-HU" sz="1600" b="0" i="1" dirty="0" err="1">
                <a:solidFill>
                  <a:srgbClr val="000000"/>
                </a:solidFill>
                <a:effectLst/>
                <a:latin typeface="+mn-lt"/>
              </a:rPr>
              <a:t>Rada</a:t>
            </a:r>
            <a:r>
              <a:rPr lang="hu-HU" sz="1600" b="0" i="0" dirty="0">
                <a:solidFill>
                  <a:srgbClr val="000000"/>
                </a:solidFill>
                <a:effectLst/>
                <a:latin typeface="+mn-lt"/>
              </a:rPr>
              <a:t> indítvány 83)</a:t>
            </a:r>
            <a:r>
              <a:rPr lang="hu-HU" sz="1600" dirty="0">
                <a:latin typeface="+mn-lt"/>
              </a:rPr>
              <a:t>  mert a</a:t>
            </a:r>
            <a:r>
              <a:rPr lang="hu-HU" sz="1600" b="0" i="0" dirty="0">
                <a:solidFill>
                  <a:srgbClr val="000000"/>
                </a:solidFill>
                <a:effectLst/>
                <a:latin typeface="+mn-lt"/>
              </a:rPr>
              <a:t>z Unió nem rendelkezik a bíróságok közötti összeütközések kezeléséhez szükséges felépítménnyel, de </a:t>
            </a:r>
            <a:r>
              <a:rPr lang="hu-HU" sz="1600" b="1" i="0" dirty="0">
                <a:solidFill>
                  <a:srgbClr val="000000"/>
                </a:solidFill>
                <a:effectLst/>
                <a:highlight>
                  <a:srgbClr val="00FFFF"/>
                </a:highlight>
                <a:latin typeface="+mn-lt"/>
              </a:rPr>
              <a:t>a jogállamiság hídként szolgál </a:t>
            </a:r>
            <a:r>
              <a:rPr lang="hu-HU" sz="1600" b="0" i="0" dirty="0">
                <a:solidFill>
                  <a:srgbClr val="000000"/>
                </a:solidFill>
                <a:effectLst/>
                <a:latin typeface="+mn-lt"/>
              </a:rPr>
              <a:t>az ilyen összeütközések kezeléséhez</a:t>
            </a:r>
            <a:endParaRPr lang="hu-HU" sz="1600" dirty="0">
              <a:latin typeface="+mn-lt"/>
            </a:endParaRPr>
          </a:p>
          <a:p>
            <a:r>
              <a:rPr lang="hu-HU" sz="1600" dirty="0"/>
              <a:t>Tekintettel arra, hogy </a:t>
            </a:r>
            <a:r>
              <a:rPr lang="hu-HU" sz="1600" b="1" dirty="0"/>
              <a:t>a magyar bíróságok nem tudják ellátni az uniós jogrend őre szerepüket</a:t>
            </a:r>
            <a:r>
              <a:rPr lang="hu-HU" sz="1600" dirty="0"/>
              <a:t>, mert </a:t>
            </a:r>
            <a:r>
              <a:rPr lang="hu-HU" sz="1600" b="1" dirty="0"/>
              <a:t>nem  függetlenek és ezért nem tudnak pártatlan eljárást biztosítani,</a:t>
            </a:r>
            <a:r>
              <a:rPr lang="hu-HU" sz="1600" dirty="0"/>
              <a:t> így a </a:t>
            </a:r>
            <a:r>
              <a:rPr lang="hu-HU" sz="1600" b="1" dirty="0"/>
              <a:t>teljes érvényesülés elve és a hatékony jogvédelem sem érvényesülhet</a:t>
            </a:r>
          </a:p>
          <a:p>
            <a:r>
              <a:rPr lang="en-GB" sz="1600" dirty="0"/>
              <a:t>Ezért a</a:t>
            </a:r>
            <a:r>
              <a:rPr lang="hu-HU" sz="1600" dirty="0"/>
              <a:t>z </a:t>
            </a:r>
            <a:r>
              <a:rPr lang="hu-HU" sz="1600" b="1" dirty="0">
                <a:highlight>
                  <a:srgbClr val="00FF00"/>
                </a:highlight>
              </a:rPr>
              <a:t>FSUG</a:t>
            </a:r>
            <a:r>
              <a:rPr lang="hu-HU" sz="1600" dirty="0"/>
              <a:t> a </a:t>
            </a:r>
            <a:r>
              <a:rPr lang="hu-HU" sz="1600" b="1" dirty="0">
                <a:highlight>
                  <a:srgbClr val="00FF00"/>
                </a:highlight>
              </a:rPr>
              <a:t>DG </a:t>
            </a:r>
            <a:r>
              <a:rPr lang="hu-HU" sz="1600" b="1" dirty="0" err="1">
                <a:highlight>
                  <a:srgbClr val="00FF00"/>
                </a:highlight>
              </a:rPr>
              <a:t>Just</a:t>
            </a:r>
            <a:r>
              <a:rPr lang="hu-HU" sz="1600" b="1" dirty="0">
                <a:highlight>
                  <a:srgbClr val="00FF00"/>
                </a:highlight>
              </a:rPr>
              <a:t> and </a:t>
            </a:r>
            <a:r>
              <a:rPr lang="hu-HU" sz="1600" b="1" dirty="0" err="1">
                <a:highlight>
                  <a:srgbClr val="00FF00"/>
                </a:highlight>
              </a:rPr>
              <a:t>Consumers</a:t>
            </a:r>
            <a:r>
              <a:rPr lang="hu-HU" sz="1600" b="1" dirty="0">
                <a:highlight>
                  <a:srgbClr val="00FF00"/>
                </a:highlight>
              </a:rPr>
              <a:t> Unit B2</a:t>
            </a:r>
            <a:r>
              <a:rPr lang="hu-HU" sz="1600" b="1" dirty="0"/>
              <a:t> </a:t>
            </a:r>
            <a:r>
              <a:rPr lang="hu-HU" sz="1600" dirty="0"/>
              <a:t>és </a:t>
            </a:r>
            <a:r>
              <a:rPr lang="hu-HU" sz="1600" b="1" dirty="0">
                <a:highlight>
                  <a:srgbClr val="00FF00"/>
                </a:highlight>
              </a:rPr>
              <a:t>a DG  </a:t>
            </a:r>
            <a:r>
              <a:rPr lang="hu-HU" sz="1600" b="1" dirty="0" err="1">
                <a:highlight>
                  <a:srgbClr val="00FF00"/>
                </a:highlight>
              </a:rPr>
              <a:t>Rule</a:t>
            </a:r>
            <a:r>
              <a:rPr lang="hu-HU" sz="1600" b="1" dirty="0">
                <a:highlight>
                  <a:srgbClr val="00FF00"/>
                </a:highlight>
              </a:rPr>
              <a:t> of Law Unit C1</a:t>
            </a:r>
            <a:r>
              <a:rPr lang="hu-HU" sz="1600" b="1" dirty="0"/>
              <a:t> </a:t>
            </a:r>
            <a:r>
              <a:rPr lang="hu-HU" sz="1600" dirty="0"/>
              <a:t>egyesült fellépése, </a:t>
            </a:r>
            <a:r>
              <a:rPr lang="hu-HU" sz="1600" b="1" dirty="0">
                <a:solidFill>
                  <a:srgbClr val="FF0000"/>
                </a:solidFill>
              </a:rPr>
              <a:t>és </a:t>
            </a:r>
            <a:r>
              <a:rPr lang="en-GB" sz="1600" b="1" dirty="0" err="1">
                <a:solidFill>
                  <a:srgbClr val="FF0000"/>
                </a:solidFill>
              </a:rPr>
              <a:t>haladéktalan</a:t>
            </a:r>
            <a:r>
              <a:rPr lang="en-GB" sz="1600" b="1" dirty="0">
                <a:solidFill>
                  <a:srgbClr val="FF0000"/>
                </a:solidFill>
              </a:rPr>
              <a:t> </a:t>
            </a:r>
            <a:r>
              <a:rPr lang="hu-HU" sz="1600" b="1" dirty="0">
                <a:solidFill>
                  <a:srgbClr val="FF0000"/>
                </a:solidFill>
              </a:rPr>
              <a:t>beavatkozása </a:t>
            </a:r>
            <a:r>
              <a:rPr lang="hu-HU" sz="1600" dirty="0"/>
              <a:t>szükséges, különös tekintettel arra, hogy </a:t>
            </a:r>
            <a:r>
              <a:rPr lang="hu-HU" sz="1600" b="1" dirty="0"/>
              <a:t>a tagállamban már senki</a:t>
            </a:r>
            <a:r>
              <a:rPr lang="en-GB" sz="1600" b="1" dirty="0"/>
              <a:t> és </a:t>
            </a:r>
            <a:r>
              <a:rPr lang="en-GB" sz="1600" b="1" dirty="0" err="1"/>
              <a:t>semmilyen</a:t>
            </a:r>
            <a:r>
              <a:rPr lang="en-GB" sz="1600" b="1" dirty="0"/>
              <a:t> </a:t>
            </a:r>
            <a:r>
              <a:rPr lang="en-GB" sz="1600" b="1" dirty="0" err="1"/>
              <a:t>szerv</a:t>
            </a:r>
            <a:r>
              <a:rPr lang="hu-HU" sz="1600" b="1" dirty="0"/>
              <a:t> nem </a:t>
            </a:r>
            <a:r>
              <a:rPr lang="hu-HU" sz="1600" dirty="0"/>
              <a:t>tudja biztosítani a fogyasztók és hitelezők között az Irányelv által megkövetelt valódi egyensúlyt, mert</a:t>
            </a:r>
            <a:r>
              <a:rPr lang="en-GB" sz="1600" dirty="0"/>
              <a:t>:</a:t>
            </a:r>
            <a:endParaRPr lang="hu-HU" sz="1600" dirty="0"/>
          </a:p>
          <a:p>
            <a:r>
              <a:rPr lang="hu-HU" sz="1600" dirty="0">
                <a:latin typeface="+mn-lt"/>
              </a:rPr>
              <a:t>Az  </a:t>
            </a:r>
            <a:r>
              <a:rPr lang="hu-HU" sz="1600" b="1" dirty="0">
                <a:solidFill>
                  <a:srgbClr val="FF0000"/>
                </a:solidFill>
                <a:latin typeface="+mn-lt"/>
              </a:rPr>
              <a:t>EUB  </a:t>
            </a:r>
            <a:r>
              <a:rPr lang="hu-HU" sz="1600" b="1" i="0" dirty="0">
                <a:solidFill>
                  <a:srgbClr val="FF0000"/>
                </a:solidFill>
                <a:effectLst/>
                <a:latin typeface="+mn-lt"/>
              </a:rPr>
              <a:t> 2/13. SZ. VÉLEMÉNYE </a:t>
            </a:r>
            <a:r>
              <a:rPr lang="hu-HU" sz="1600" b="1" i="0" dirty="0">
                <a:solidFill>
                  <a:srgbClr val="424242"/>
                </a:solidFill>
                <a:effectLst/>
                <a:latin typeface="+mn-lt"/>
              </a:rPr>
              <a:t>(teljes ülés) EUB és </a:t>
            </a:r>
            <a:r>
              <a:rPr lang="hu-HU" sz="1600" b="1" i="0" dirty="0">
                <a:solidFill>
                  <a:srgbClr val="000000"/>
                </a:solidFill>
                <a:effectLst/>
                <a:latin typeface="+mn-lt"/>
              </a:rPr>
              <a:t>EJEB</a:t>
            </a:r>
            <a:r>
              <a:rPr lang="hu-HU" sz="1600" b="1" i="0" dirty="0">
                <a:solidFill>
                  <a:srgbClr val="424242"/>
                </a:solidFill>
                <a:effectLst/>
                <a:latin typeface="+mn-lt"/>
              </a:rPr>
              <a:t> sajátos viszonya </a:t>
            </a:r>
            <a:r>
              <a:rPr lang="hu-HU" sz="1600" dirty="0">
                <a:latin typeface="+mn-lt"/>
              </a:rPr>
              <a:t>szerint az </a:t>
            </a:r>
            <a:r>
              <a:rPr lang="hu-HU" sz="1600" b="1" dirty="0">
                <a:latin typeface="+mn-lt"/>
              </a:rPr>
              <a:t>EJEB nem tudja kellőképpen biztosítani az uniós jogok védelmét</a:t>
            </a:r>
          </a:p>
          <a:p>
            <a:r>
              <a:rPr lang="hu-HU" sz="1600" dirty="0"/>
              <a:t>A Bizottság hatékony beavatkozása nélkül a magyar adósoknak nem csak fogyasztói de emberi jogai is súlyosan sérülnek.</a:t>
            </a:r>
          </a:p>
        </p:txBody>
      </p:sp>
    </p:spTree>
    <p:extLst>
      <p:ext uri="{BB962C8B-B14F-4D97-AF65-F5344CB8AC3E}">
        <p14:creationId xmlns:p14="http://schemas.microsoft.com/office/powerpoint/2010/main" val="356512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33FC-9926-144E-E054-1F1AC3A16E84}"/>
              </a:ext>
            </a:extLst>
          </p:cNvPr>
          <p:cNvSpPr>
            <a:spLocks noGrp="1"/>
          </p:cNvSpPr>
          <p:nvPr>
            <p:ph type="title"/>
          </p:nvPr>
        </p:nvSpPr>
        <p:spPr/>
        <p:txBody>
          <a:bodyPr>
            <a:normAutofit/>
          </a:bodyPr>
          <a:lstStyle/>
          <a:p>
            <a:r>
              <a:rPr lang="hu-HU" sz="3200" b="1" dirty="0"/>
              <a:t>Európai Bizottság egységei beavatkozás</a:t>
            </a:r>
            <a:r>
              <a:rPr lang="en-GB" sz="3200" b="1" dirty="0" err="1"/>
              <a:t>ának</a:t>
            </a:r>
            <a:r>
              <a:rPr lang="hu-HU" sz="3200" b="1" dirty="0"/>
              <a:t> szükségessége</a:t>
            </a:r>
            <a:endParaRPr lang="en-GB" sz="3200" dirty="0"/>
          </a:p>
        </p:txBody>
      </p:sp>
      <p:sp>
        <p:nvSpPr>
          <p:cNvPr id="3" name="Content Placeholder 2">
            <a:extLst>
              <a:ext uri="{FF2B5EF4-FFF2-40B4-BE49-F238E27FC236}">
                <a16:creationId xmlns:a16="http://schemas.microsoft.com/office/drawing/2014/main" id="{ACDDF895-5565-CBFA-5138-156661F7F8D5}"/>
              </a:ext>
            </a:extLst>
          </p:cNvPr>
          <p:cNvSpPr>
            <a:spLocks noGrp="1"/>
          </p:cNvSpPr>
          <p:nvPr>
            <p:ph idx="1"/>
          </p:nvPr>
        </p:nvSpPr>
        <p:spPr/>
        <p:txBody>
          <a:bodyPr>
            <a:normAutofit fontScale="77500" lnSpcReduction="20000"/>
          </a:bodyPr>
          <a:lstStyle/>
          <a:p>
            <a:r>
              <a:rPr lang="en-GB" sz="2600" dirty="0"/>
              <a:t>Az </a:t>
            </a:r>
            <a:r>
              <a:rPr lang="en-GB" sz="2600" dirty="0" err="1"/>
              <a:t>elmúlt</a:t>
            </a:r>
            <a:r>
              <a:rPr lang="en-GB" sz="2600" dirty="0"/>
              <a:t> </a:t>
            </a:r>
            <a:r>
              <a:rPr lang="en-GB" sz="2600" dirty="0" err="1"/>
              <a:t>évtizedben</a:t>
            </a:r>
            <a:r>
              <a:rPr lang="en-GB" sz="2600" dirty="0"/>
              <a:t> a </a:t>
            </a:r>
            <a:r>
              <a:rPr lang="en-GB" sz="2600" dirty="0" err="1"/>
              <a:t>jogalkotó</a:t>
            </a:r>
            <a:r>
              <a:rPr lang="en-GB" sz="2600" dirty="0"/>
              <a:t> és a </a:t>
            </a:r>
            <a:r>
              <a:rPr lang="en-GB" sz="2600" dirty="0" err="1"/>
              <a:t>magyar</a:t>
            </a:r>
            <a:r>
              <a:rPr lang="en-GB" sz="2600" dirty="0"/>
              <a:t> bíróságok </a:t>
            </a:r>
            <a:r>
              <a:rPr lang="en-GB" sz="2600" dirty="0" err="1"/>
              <a:t>az</a:t>
            </a:r>
            <a:r>
              <a:rPr lang="en-GB" sz="2600" dirty="0"/>
              <a:t> </a:t>
            </a:r>
            <a:r>
              <a:rPr lang="en-GB" sz="2600" dirty="0" err="1"/>
              <a:t>ítélkezés</a:t>
            </a:r>
            <a:r>
              <a:rPr lang="en-GB" sz="2600" dirty="0"/>
              <a:t> </a:t>
            </a:r>
            <a:r>
              <a:rPr lang="en-GB" sz="2600" dirty="0" err="1"/>
              <a:t>minden</a:t>
            </a:r>
            <a:r>
              <a:rPr lang="en-GB" sz="2600" dirty="0"/>
              <a:t> </a:t>
            </a:r>
            <a:r>
              <a:rPr lang="en-GB" sz="2600" dirty="0" err="1"/>
              <a:t>szintjét</a:t>
            </a:r>
            <a:r>
              <a:rPr lang="en-GB" sz="2600" dirty="0"/>
              <a:t> </a:t>
            </a:r>
            <a:r>
              <a:rPr lang="en-GB" sz="2600" dirty="0" err="1"/>
              <a:t>érintően</a:t>
            </a:r>
            <a:r>
              <a:rPr lang="en-GB" sz="2600" dirty="0"/>
              <a:t> </a:t>
            </a:r>
            <a:r>
              <a:rPr lang="en-GB" sz="2600" b="1" dirty="0" err="1"/>
              <a:t>az</a:t>
            </a:r>
            <a:r>
              <a:rPr lang="en-GB" sz="2600" b="1" dirty="0"/>
              <a:t> EUB </a:t>
            </a:r>
            <a:r>
              <a:rPr lang="en-GB" sz="2600" b="1" dirty="0" err="1"/>
              <a:t>döntéseit</a:t>
            </a:r>
            <a:r>
              <a:rPr lang="en-GB" sz="2600" b="1" dirty="0"/>
              <a:t> nem </a:t>
            </a:r>
            <a:r>
              <a:rPr lang="en-GB" sz="2600" b="1" dirty="0" err="1"/>
              <a:t>tartották</a:t>
            </a:r>
            <a:r>
              <a:rPr lang="en-GB" sz="2600" b="1" dirty="0"/>
              <a:t> be, </a:t>
            </a:r>
            <a:r>
              <a:rPr lang="en-GB" sz="2600" dirty="0"/>
              <a:t>ezzel </a:t>
            </a:r>
            <a:r>
              <a:rPr lang="en-GB" sz="2600" dirty="0" err="1"/>
              <a:t>az</a:t>
            </a:r>
            <a:r>
              <a:rPr lang="en-GB" sz="2600" dirty="0"/>
              <a:t> </a:t>
            </a:r>
            <a:r>
              <a:rPr lang="en-GB" sz="2600" dirty="0" err="1"/>
              <a:t>Irányelv</a:t>
            </a:r>
            <a:r>
              <a:rPr lang="en-GB" sz="2600" dirty="0"/>
              <a:t> </a:t>
            </a:r>
            <a:r>
              <a:rPr lang="en-GB" sz="2600" dirty="0" err="1"/>
              <a:t>célja</a:t>
            </a:r>
            <a:r>
              <a:rPr lang="en-GB" sz="2600" dirty="0"/>
              <a:t> és a </a:t>
            </a:r>
            <a:r>
              <a:rPr lang="en-GB" sz="2600" dirty="0" err="1"/>
              <a:t>fogyasztói</a:t>
            </a:r>
            <a:r>
              <a:rPr lang="en-GB" sz="2600" dirty="0"/>
              <a:t> </a:t>
            </a:r>
            <a:r>
              <a:rPr lang="en-GB" sz="2600" dirty="0" err="1"/>
              <a:t>jogok</a:t>
            </a:r>
            <a:r>
              <a:rPr lang="en-GB" sz="2600" dirty="0"/>
              <a:t> </a:t>
            </a:r>
            <a:r>
              <a:rPr lang="en-GB" sz="2600" dirty="0" err="1"/>
              <a:t>súlyosan</a:t>
            </a:r>
            <a:r>
              <a:rPr lang="en-GB" sz="2600" dirty="0"/>
              <a:t> </a:t>
            </a:r>
            <a:r>
              <a:rPr lang="en-GB" sz="2600" dirty="0" err="1"/>
              <a:t>sérültek</a:t>
            </a:r>
            <a:endParaRPr lang="en-GB" sz="2600" dirty="0"/>
          </a:p>
          <a:p>
            <a:r>
              <a:rPr lang="en-GB" sz="2600" dirty="0"/>
              <a:t>Látható, hogy a bíróságok </a:t>
            </a:r>
            <a:r>
              <a:rPr lang="en-GB" sz="2600" b="1" dirty="0"/>
              <a:t>nem </a:t>
            </a:r>
            <a:r>
              <a:rPr lang="en-GB" sz="2600" b="1" dirty="0" err="1"/>
              <a:t>tudtak</a:t>
            </a:r>
            <a:r>
              <a:rPr lang="en-GB" sz="2600" b="1" dirty="0"/>
              <a:t> </a:t>
            </a:r>
            <a:r>
              <a:rPr lang="en-GB" sz="2600" b="1" dirty="0" err="1"/>
              <a:t>megfelelni</a:t>
            </a:r>
            <a:r>
              <a:rPr lang="en-GB" sz="2600" b="1" dirty="0"/>
              <a:t> </a:t>
            </a:r>
            <a:r>
              <a:rPr lang="en-GB" sz="2600" b="1" dirty="0" err="1"/>
              <a:t>az</a:t>
            </a:r>
            <a:r>
              <a:rPr lang="en-GB" sz="2600" b="1" dirty="0"/>
              <a:t> </a:t>
            </a:r>
            <a:r>
              <a:rPr lang="en-GB" sz="2600" b="1" dirty="0" err="1"/>
              <a:t>Szerződések</a:t>
            </a:r>
            <a:r>
              <a:rPr lang="en-GB" sz="2600" b="1" dirty="0"/>
              <a:t> </a:t>
            </a:r>
            <a:r>
              <a:rPr lang="en-GB" sz="2600" b="1" dirty="0" err="1"/>
              <a:t>végrehajtása</a:t>
            </a:r>
            <a:r>
              <a:rPr lang="en-GB" sz="2600" b="1" dirty="0"/>
              <a:t> </a:t>
            </a:r>
            <a:r>
              <a:rPr lang="en-GB" sz="2600" b="1" dirty="0" err="1"/>
              <a:t>tekintetében</a:t>
            </a:r>
            <a:r>
              <a:rPr lang="en-GB" sz="2600" b="1" dirty="0"/>
              <a:t> </a:t>
            </a:r>
            <a:r>
              <a:rPr lang="en-GB" sz="2600" b="1" dirty="0" err="1"/>
              <a:t>az</a:t>
            </a:r>
            <a:r>
              <a:rPr lang="en-GB" sz="2600" b="1" dirty="0"/>
              <a:t> uniós </a:t>
            </a:r>
            <a:r>
              <a:rPr lang="en-GB" sz="2600" b="1" dirty="0" err="1"/>
              <a:t>jogrend</a:t>
            </a:r>
            <a:r>
              <a:rPr lang="en-GB" sz="2600" b="1" dirty="0"/>
              <a:t> </a:t>
            </a:r>
            <a:r>
              <a:rPr lang="en-GB" sz="2600" b="1" dirty="0" err="1"/>
              <a:t>őre</a:t>
            </a:r>
            <a:r>
              <a:rPr lang="en-GB" sz="2600" b="1" dirty="0"/>
              <a:t> </a:t>
            </a:r>
            <a:r>
              <a:rPr lang="en-GB" sz="2600" b="1" dirty="0" err="1"/>
              <a:t>feladatnak</a:t>
            </a:r>
            <a:r>
              <a:rPr lang="en-GB" sz="2600" dirty="0"/>
              <a:t>, </a:t>
            </a:r>
            <a:r>
              <a:rPr lang="en-GB" sz="2600" dirty="0" err="1"/>
              <a:t>ami</a:t>
            </a:r>
            <a:r>
              <a:rPr lang="en-GB" sz="2600" dirty="0"/>
              <a:t> </a:t>
            </a:r>
            <a:r>
              <a:rPr lang="en-GB" sz="2600" dirty="0" err="1"/>
              <a:t>közvetetten</a:t>
            </a:r>
            <a:r>
              <a:rPr lang="en-GB" sz="2600" dirty="0"/>
              <a:t> nem csak a </a:t>
            </a:r>
            <a:r>
              <a:rPr lang="en-GB" sz="2600" dirty="0" err="1"/>
              <a:t>fogyasztói</a:t>
            </a:r>
            <a:r>
              <a:rPr lang="en-GB" sz="2600" dirty="0"/>
              <a:t>, de </a:t>
            </a:r>
            <a:r>
              <a:rPr lang="en-GB" sz="2600" dirty="0" err="1"/>
              <a:t>emberi</a:t>
            </a:r>
            <a:r>
              <a:rPr lang="en-GB" sz="2600" dirty="0"/>
              <a:t> </a:t>
            </a:r>
            <a:r>
              <a:rPr lang="en-GB" sz="2600" dirty="0" err="1"/>
              <a:t>jogok</a:t>
            </a:r>
            <a:r>
              <a:rPr lang="en-GB" sz="2600" dirty="0"/>
              <a:t> </a:t>
            </a:r>
            <a:r>
              <a:rPr lang="en-GB" sz="2600" dirty="0" err="1"/>
              <a:t>súlyos</a:t>
            </a:r>
            <a:r>
              <a:rPr lang="en-GB" sz="2600" dirty="0"/>
              <a:t> </a:t>
            </a:r>
            <a:r>
              <a:rPr lang="en-GB" sz="2600" dirty="0" err="1"/>
              <a:t>sérelmét</a:t>
            </a:r>
            <a:r>
              <a:rPr lang="en-GB" sz="2600" dirty="0"/>
              <a:t> </a:t>
            </a:r>
            <a:r>
              <a:rPr lang="en-GB" sz="2600" dirty="0" err="1"/>
              <a:t>okozta</a:t>
            </a:r>
            <a:r>
              <a:rPr lang="en-GB" sz="2600" dirty="0"/>
              <a:t> és </a:t>
            </a:r>
            <a:r>
              <a:rPr lang="en-GB" sz="2600" dirty="0" err="1"/>
              <a:t>okozza</a:t>
            </a:r>
            <a:r>
              <a:rPr lang="en-GB" sz="2600" dirty="0"/>
              <a:t> </a:t>
            </a:r>
            <a:r>
              <a:rPr lang="en-GB" sz="2600" dirty="0" err="1"/>
              <a:t>jelenleg</a:t>
            </a:r>
            <a:r>
              <a:rPr lang="en-GB" sz="2600" dirty="0"/>
              <a:t> is. </a:t>
            </a:r>
          </a:p>
          <a:p>
            <a:r>
              <a:rPr lang="en-GB" sz="2600" b="1" dirty="0" err="1"/>
              <a:t>Hatékony</a:t>
            </a:r>
            <a:r>
              <a:rPr lang="en-GB" sz="2600" b="1" dirty="0"/>
              <a:t> </a:t>
            </a:r>
            <a:r>
              <a:rPr lang="en-GB" sz="2600" b="1" dirty="0" err="1"/>
              <a:t>bírói</a:t>
            </a:r>
            <a:r>
              <a:rPr lang="en-GB" sz="2600" b="1" dirty="0"/>
              <a:t> </a:t>
            </a:r>
            <a:r>
              <a:rPr lang="en-GB" sz="2600" b="1" dirty="0" err="1"/>
              <a:t>jogvédelem</a:t>
            </a:r>
            <a:r>
              <a:rPr lang="en-GB" sz="2600" b="1" dirty="0"/>
              <a:t> </a:t>
            </a:r>
            <a:r>
              <a:rPr lang="en-GB" sz="2600" b="1" dirty="0" err="1"/>
              <a:t>hiányában</a:t>
            </a:r>
            <a:r>
              <a:rPr lang="en-GB" sz="2600" b="1" dirty="0"/>
              <a:t> </a:t>
            </a:r>
            <a:r>
              <a:rPr lang="en-GB" sz="2600" dirty="0" err="1"/>
              <a:t>emellett</a:t>
            </a:r>
            <a:r>
              <a:rPr lang="en-GB" sz="2600" dirty="0"/>
              <a:t> </a:t>
            </a:r>
            <a:r>
              <a:rPr lang="en-GB" sz="2600" dirty="0" err="1"/>
              <a:t>sérül</a:t>
            </a:r>
            <a:r>
              <a:rPr lang="en-GB" sz="2600" dirty="0"/>
              <a:t> </a:t>
            </a:r>
            <a:r>
              <a:rPr lang="en-GB" sz="2600" b="1" dirty="0"/>
              <a:t>a </a:t>
            </a:r>
            <a:r>
              <a:rPr lang="en-GB" sz="2600" b="1" dirty="0" err="1"/>
              <a:t>jogszabályok</a:t>
            </a:r>
            <a:r>
              <a:rPr lang="en-GB" sz="2600" b="1" dirty="0"/>
              <a:t> </a:t>
            </a:r>
            <a:r>
              <a:rPr lang="en-GB" sz="2600" b="1" dirty="0" err="1"/>
              <a:t>közelítése</a:t>
            </a:r>
            <a:r>
              <a:rPr lang="en-GB" sz="2600" b="1" dirty="0"/>
              <a:t> </a:t>
            </a:r>
            <a:r>
              <a:rPr lang="en-GB" sz="2600" b="1" dirty="0" err="1"/>
              <a:t>cél</a:t>
            </a:r>
            <a:r>
              <a:rPr lang="en-GB" sz="2600" b="1" dirty="0"/>
              <a:t> ezzel és a </a:t>
            </a:r>
            <a:r>
              <a:rPr lang="en-GB" sz="2600" b="1" dirty="0" err="1"/>
              <a:t>versenyjog</a:t>
            </a:r>
            <a:r>
              <a:rPr lang="en-GB" sz="2600" b="1" dirty="0"/>
              <a:t> </a:t>
            </a:r>
            <a:r>
              <a:rPr lang="en-GB" sz="2600" dirty="0"/>
              <a:t>is, </a:t>
            </a:r>
            <a:r>
              <a:rPr lang="en-GB" sz="2600" dirty="0" err="1"/>
              <a:t>hiszen</a:t>
            </a:r>
            <a:r>
              <a:rPr lang="en-GB" sz="2600" dirty="0"/>
              <a:t> a DH </a:t>
            </a:r>
            <a:r>
              <a:rPr lang="en-GB" sz="2600" dirty="0" err="1"/>
              <a:t>törvények</a:t>
            </a:r>
            <a:r>
              <a:rPr lang="en-GB" sz="2600" dirty="0"/>
              <a:t> a példa, hogy a </a:t>
            </a:r>
            <a:r>
              <a:rPr lang="en-GB" sz="2600" dirty="0" err="1"/>
              <a:t>nagy</a:t>
            </a:r>
            <a:r>
              <a:rPr lang="en-GB" sz="2600" dirty="0"/>
              <a:t> </a:t>
            </a:r>
            <a:r>
              <a:rPr lang="en-GB" sz="2600" dirty="0" err="1"/>
              <a:t>erőfölénnyel</a:t>
            </a:r>
            <a:r>
              <a:rPr lang="en-GB" sz="2600" dirty="0"/>
              <a:t> </a:t>
            </a:r>
            <a:r>
              <a:rPr lang="en-GB" sz="2600" dirty="0" err="1"/>
              <a:t>rendelkező</a:t>
            </a:r>
            <a:r>
              <a:rPr lang="en-GB" sz="2600" dirty="0"/>
              <a:t> </a:t>
            </a:r>
            <a:r>
              <a:rPr lang="en-GB" sz="2600" dirty="0" err="1"/>
              <a:t>hitelezők</a:t>
            </a:r>
            <a:r>
              <a:rPr lang="en-GB" sz="2600" dirty="0"/>
              <a:t> </a:t>
            </a:r>
            <a:r>
              <a:rPr lang="en-GB" sz="2600" dirty="0" err="1"/>
              <a:t>képesek</a:t>
            </a:r>
            <a:r>
              <a:rPr lang="en-GB" sz="2600" dirty="0"/>
              <a:t> a </a:t>
            </a:r>
            <a:r>
              <a:rPr lang="en-GB" sz="2600" dirty="0" err="1"/>
              <a:t>törvényhozás</a:t>
            </a:r>
            <a:r>
              <a:rPr lang="en-GB" sz="2600" dirty="0"/>
              <a:t> útján a </a:t>
            </a:r>
            <a:r>
              <a:rPr lang="en-GB" sz="2600" dirty="0" err="1"/>
              <a:t>tagállami</a:t>
            </a:r>
            <a:r>
              <a:rPr lang="en-GB" sz="2600" dirty="0"/>
              <a:t> </a:t>
            </a:r>
            <a:r>
              <a:rPr lang="en-GB" sz="2600" dirty="0" err="1"/>
              <a:t>jogalkotón</a:t>
            </a:r>
            <a:r>
              <a:rPr lang="en-GB" sz="2600" dirty="0"/>
              <a:t> </a:t>
            </a:r>
            <a:r>
              <a:rPr lang="en-GB" sz="2600" dirty="0" err="1"/>
              <a:t>keresztül</a:t>
            </a:r>
            <a:r>
              <a:rPr lang="en-GB" sz="2600" dirty="0"/>
              <a:t> elérni a </a:t>
            </a:r>
            <a:r>
              <a:rPr lang="en-GB" sz="2600" dirty="0" err="1"/>
              <a:t>magas</a:t>
            </a:r>
            <a:r>
              <a:rPr lang="en-GB" sz="2600" dirty="0"/>
              <a:t> </a:t>
            </a:r>
            <a:r>
              <a:rPr lang="en-GB" sz="2600" dirty="0" err="1"/>
              <a:t>szintű</a:t>
            </a:r>
            <a:r>
              <a:rPr lang="en-GB" sz="2600" dirty="0"/>
              <a:t> </a:t>
            </a:r>
            <a:r>
              <a:rPr lang="en-GB" sz="2600" dirty="0" err="1"/>
              <a:t>védelem</a:t>
            </a:r>
            <a:r>
              <a:rPr lang="en-GB" sz="2600" dirty="0"/>
              <a:t> </a:t>
            </a:r>
            <a:r>
              <a:rPr lang="en-GB" sz="2600" dirty="0" err="1"/>
              <a:t>minimálisra</a:t>
            </a:r>
            <a:r>
              <a:rPr lang="en-GB" sz="2600" dirty="0"/>
              <a:t>, majd </a:t>
            </a:r>
            <a:r>
              <a:rPr lang="en-GB" sz="2600" dirty="0" err="1"/>
              <a:t>nullára</a:t>
            </a:r>
            <a:r>
              <a:rPr lang="en-GB" sz="2600" dirty="0"/>
              <a:t> </a:t>
            </a:r>
            <a:r>
              <a:rPr lang="en-GB" sz="2600" dirty="0" err="1"/>
              <a:t>csökkentését</a:t>
            </a:r>
            <a:r>
              <a:rPr lang="en-GB" sz="2600" dirty="0"/>
              <a:t>, a </a:t>
            </a:r>
            <a:r>
              <a:rPr lang="en-GB" sz="2600" dirty="0" err="1"/>
              <a:t>szankciós</a:t>
            </a:r>
            <a:r>
              <a:rPr lang="en-GB" sz="2600" dirty="0"/>
              <a:t> és </a:t>
            </a:r>
            <a:r>
              <a:rPr lang="en-GB" sz="2600" dirty="0" err="1"/>
              <a:t>prevenciós</a:t>
            </a:r>
            <a:r>
              <a:rPr lang="en-GB" sz="2600" dirty="0"/>
              <a:t> </a:t>
            </a:r>
            <a:r>
              <a:rPr lang="en-GB" sz="2600" dirty="0" err="1"/>
              <a:t>célok</a:t>
            </a:r>
            <a:r>
              <a:rPr lang="en-GB" sz="2600" dirty="0"/>
              <a:t> </a:t>
            </a:r>
            <a:r>
              <a:rPr lang="en-GB" sz="2600" dirty="0" err="1"/>
              <a:t>kiüresítését</a:t>
            </a:r>
            <a:r>
              <a:rPr lang="en-GB" sz="2600" dirty="0"/>
              <a:t>. </a:t>
            </a:r>
          </a:p>
          <a:p>
            <a:r>
              <a:rPr lang="en-GB" sz="2600" dirty="0"/>
              <a:t>Ezért </a:t>
            </a:r>
            <a:r>
              <a:rPr lang="en-GB" sz="2600" dirty="0" err="1"/>
              <a:t>az</a:t>
            </a:r>
            <a:r>
              <a:rPr lang="en-GB" sz="2600" dirty="0"/>
              <a:t> uniós jog </a:t>
            </a:r>
            <a:r>
              <a:rPr lang="en-GB" sz="2600" dirty="0" err="1"/>
              <a:t>egységes</a:t>
            </a:r>
            <a:r>
              <a:rPr lang="en-GB" sz="2600" dirty="0"/>
              <a:t> </a:t>
            </a:r>
            <a:r>
              <a:rPr lang="en-GB" sz="2600" dirty="0" err="1"/>
              <a:t>érvényesülése</a:t>
            </a:r>
            <a:r>
              <a:rPr lang="en-GB" sz="2600" dirty="0"/>
              <a:t> </a:t>
            </a:r>
            <a:r>
              <a:rPr lang="en-GB" sz="2600" dirty="0" err="1"/>
              <a:t>céljából</a:t>
            </a:r>
            <a:r>
              <a:rPr lang="en-GB" sz="2600" dirty="0"/>
              <a:t> egy  </a:t>
            </a:r>
            <a:r>
              <a:rPr lang="en-GB" sz="2600" b="1" dirty="0"/>
              <a:t>monitoring </a:t>
            </a:r>
            <a:r>
              <a:rPr lang="en-GB" sz="2600" b="1" dirty="0" err="1"/>
              <a:t>mechanizmus</a:t>
            </a:r>
            <a:r>
              <a:rPr lang="en-GB" sz="2600" b="1" dirty="0"/>
              <a:t> </a:t>
            </a:r>
            <a:r>
              <a:rPr lang="en-GB" sz="2600" b="1" dirty="0" err="1"/>
              <a:t>kialakítása</a:t>
            </a:r>
            <a:r>
              <a:rPr lang="en-GB" sz="2600" b="1" dirty="0"/>
              <a:t> </a:t>
            </a:r>
            <a:r>
              <a:rPr lang="en-GB" sz="2600" b="1" dirty="0" err="1"/>
              <a:t>nélkülözhetetlen</a:t>
            </a:r>
            <a:r>
              <a:rPr lang="en-GB" sz="2600" dirty="0"/>
              <a:t>, </a:t>
            </a:r>
            <a:r>
              <a:rPr lang="en-GB" sz="2600" dirty="0" err="1"/>
              <a:t>mely</a:t>
            </a:r>
            <a:r>
              <a:rPr lang="en-GB" sz="2600" dirty="0"/>
              <a:t> folyamatos </a:t>
            </a:r>
            <a:r>
              <a:rPr lang="en-GB" sz="2600" dirty="0" err="1"/>
              <a:t>visszajelzést</a:t>
            </a:r>
            <a:r>
              <a:rPr lang="en-GB" sz="2600" dirty="0"/>
              <a:t> képes </a:t>
            </a:r>
            <a:r>
              <a:rPr lang="en-GB" sz="2600" dirty="0" err="1"/>
              <a:t>küldeni</a:t>
            </a:r>
            <a:r>
              <a:rPr lang="en-GB" sz="2600" dirty="0"/>
              <a:t> a </a:t>
            </a:r>
            <a:r>
              <a:rPr lang="en-GB" sz="2600" dirty="0" err="1"/>
              <a:t>Bizottságnak</a:t>
            </a:r>
            <a:r>
              <a:rPr lang="en-GB" sz="2600" dirty="0"/>
              <a:t> arról, hogy a </a:t>
            </a:r>
            <a:r>
              <a:rPr lang="en-GB" sz="2600" dirty="0" err="1"/>
              <a:t>tagállam</a:t>
            </a:r>
            <a:r>
              <a:rPr lang="en-GB" sz="2600" dirty="0"/>
              <a:t> uniós jog </a:t>
            </a:r>
            <a:r>
              <a:rPr lang="en-GB" sz="2600" dirty="0" err="1"/>
              <a:t>alkalmazására</a:t>
            </a:r>
            <a:r>
              <a:rPr lang="en-GB" sz="2600" dirty="0"/>
              <a:t> való </a:t>
            </a:r>
            <a:r>
              <a:rPr lang="en-GB" sz="2600" dirty="0" err="1"/>
              <a:t>képessége</a:t>
            </a:r>
            <a:r>
              <a:rPr lang="en-GB" sz="2600" dirty="0"/>
              <a:t> a  </a:t>
            </a:r>
            <a:r>
              <a:rPr lang="en-GB" sz="2600" dirty="0" err="1"/>
              <a:t>bíróságain</a:t>
            </a:r>
            <a:r>
              <a:rPr lang="en-GB" sz="2600" dirty="0"/>
              <a:t>, a </a:t>
            </a:r>
            <a:r>
              <a:rPr lang="en-GB" sz="2600" dirty="0" err="1"/>
              <a:t>jogalkotón</a:t>
            </a:r>
            <a:r>
              <a:rPr lang="en-GB" sz="2600" dirty="0"/>
              <a:t> és </a:t>
            </a:r>
            <a:r>
              <a:rPr lang="en-GB" sz="2600" dirty="0" err="1"/>
              <a:t>hatóságain</a:t>
            </a:r>
            <a:r>
              <a:rPr lang="en-GB" sz="2600" dirty="0"/>
              <a:t> </a:t>
            </a:r>
            <a:r>
              <a:rPr lang="en-GB" sz="2600" dirty="0" err="1"/>
              <a:t>keresztül</a:t>
            </a:r>
            <a:r>
              <a:rPr lang="en-GB" sz="2600" dirty="0"/>
              <a:t> állandó </a:t>
            </a:r>
            <a:r>
              <a:rPr lang="en-GB" sz="2600" dirty="0" err="1"/>
              <a:t>jelleggel</a:t>
            </a:r>
            <a:r>
              <a:rPr lang="en-GB" sz="2600" dirty="0"/>
              <a:t> </a:t>
            </a:r>
            <a:r>
              <a:rPr lang="en-GB" sz="2600" dirty="0" err="1"/>
              <a:t>biztosított</a:t>
            </a:r>
            <a:r>
              <a:rPr lang="en-GB" sz="2600" dirty="0"/>
              <a:t>-e. </a:t>
            </a:r>
            <a:r>
              <a:rPr lang="en-GB" sz="2600" dirty="0" err="1"/>
              <a:t>Enélkül</a:t>
            </a:r>
            <a:r>
              <a:rPr lang="en-GB" sz="2600" dirty="0"/>
              <a:t> </a:t>
            </a:r>
            <a:r>
              <a:rPr lang="en-GB" sz="2600" dirty="0" err="1"/>
              <a:t>az</a:t>
            </a:r>
            <a:r>
              <a:rPr lang="en-GB" sz="2600" dirty="0"/>
              <a:t> </a:t>
            </a:r>
            <a:r>
              <a:rPr lang="en-GB" sz="2600" dirty="0" err="1"/>
              <a:t>Irányelv</a:t>
            </a:r>
            <a:r>
              <a:rPr lang="en-GB" sz="2600" dirty="0"/>
              <a:t> </a:t>
            </a:r>
            <a:r>
              <a:rPr lang="en-GB" sz="2600" dirty="0" err="1"/>
              <a:t>céljai</a:t>
            </a:r>
            <a:r>
              <a:rPr lang="en-GB" sz="2600" dirty="0"/>
              <a:t> </a:t>
            </a:r>
            <a:r>
              <a:rPr lang="en-GB" sz="2600" dirty="0" err="1"/>
              <a:t>sem</a:t>
            </a:r>
            <a:r>
              <a:rPr lang="en-GB" sz="2600" dirty="0"/>
              <a:t> </a:t>
            </a:r>
            <a:r>
              <a:rPr lang="en-GB" sz="2600" dirty="0" err="1"/>
              <a:t>teljesülhetnek</a:t>
            </a:r>
            <a:r>
              <a:rPr lang="en-GB" sz="2600" dirty="0"/>
              <a:t>.</a:t>
            </a:r>
          </a:p>
          <a:p>
            <a:endParaRPr lang="en-GB" dirty="0"/>
          </a:p>
        </p:txBody>
      </p:sp>
    </p:spTree>
    <p:extLst>
      <p:ext uri="{BB962C8B-B14F-4D97-AF65-F5344CB8AC3E}">
        <p14:creationId xmlns:p14="http://schemas.microsoft.com/office/powerpoint/2010/main" val="18491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b="1" dirty="0"/>
              <a:t>A</a:t>
            </a:r>
            <a:r>
              <a:rPr lang="en-GB" sz="2400" b="1" dirty="0"/>
              <a:t>z EUB </a:t>
            </a:r>
            <a:r>
              <a:rPr lang="en-GB" sz="2400" b="1" dirty="0" err="1"/>
              <a:t>releváns</a:t>
            </a:r>
            <a:r>
              <a:rPr lang="en-GB" sz="2400" b="1" dirty="0"/>
              <a:t> </a:t>
            </a:r>
            <a:r>
              <a:rPr lang="en-GB" sz="2400" b="1" dirty="0" err="1"/>
              <a:t>ítéletei</a:t>
            </a:r>
            <a:r>
              <a:rPr lang="en-GB" sz="2400" b="1" dirty="0"/>
              <a:t> és </a:t>
            </a:r>
            <a:r>
              <a:rPr lang="en-GB" sz="2400" b="1" dirty="0" err="1"/>
              <a:t>ítélkezési</a:t>
            </a:r>
            <a:r>
              <a:rPr lang="en-GB" sz="2400" b="1" dirty="0"/>
              <a:t> </a:t>
            </a:r>
            <a:r>
              <a:rPr lang="en-GB" sz="2400" b="1" dirty="0" err="1"/>
              <a:t>gyakorlata</a:t>
            </a:r>
            <a:br>
              <a:rPr lang="en-GB" sz="2400" b="1" dirty="0"/>
            </a:br>
            <a:r>
              <a:rPr lang="en-GB" sz="2400" b="1" dirty="0" err="1"/>
              <a:t>felülértelmezése</a:t>
            </a:r>
            <a:r>
              <a:rPr lang="en-GB" sz="2400" b="1" dirty="0"/>
              <a:t>, </a:t>
            </a:r>
            <a:r>
              <a:rPr lang="en-GB" sz="2400" b="1" dirty="0" err="1"/>
              <a:t>szemezgetése</a:t>
            </a:r>
            <a:r>
              <a:rPr lang="en-GB" sz="2400" b="1" dirty="0"/>
              <a:t>, </a:t>
            </a:r>
            <a:r>
              <a:rPr lang="en-GB" sz="2400" b="1" dirty="0" err="1"/>
              <a:t>ignorálása</a:t>
            </a:r>
            <a:r>
              <a:rPr lang="en-GB" sz="2400" b="1" dirty="0"/>
              <a:t>, a </a:t>
            </a:r>
            <a:r>
              <a:rPr lang="en-GB" sz="2400" b="1" dirty="0" err="1"/>
              <a:t>magyar</a:t>
            </a:r>
            <a:r>
              <a:rPr lang="en-GB" sz="2400" b="1" dirty="0"/>
              <a:t> </a:t>
            </a:r>
            <a:r>
              <a:rPr lang="en-GB" sz="2400" b="1" dirty="0" err="1"/>
              <a:t>bírósági</a:t>
            </a:r>
            <a:r>
              <a:rPr lang="en-GB" sz="2400" b="1" dirty="0"/>
              <a:t> </a:t>
            </a:r>
            <a:r>
              <a:rPr lang="en-GB" sz="2400" b="1" dirty="0" err="1"/>
              <a:t>gyakorlatban</a:t>
            </a:r>
            <a:r>
              <a:rPr lang="en-GB" sz="2400" b="1" dirty="0"/>
              <a:t> </a:t>
            </a:r>
            <a:br>
              <a:rPr lang="en-GB" sz="2400" b="1" dirty="0"/>
            </a:br>
            <a:r>
              <a:rPr lang="en-GB" sz="2400" b="1" dirty="0"/>
              <a:t>(C-26/13 </a:t>
            </a:r>
            <a:r>
              <a:rPr lang="en-GB" sz="2400" b="1" dirty="0" err="1"/>
              <a:t>Kásler</a:t>
            </a:r>
            <a:r>
              <a:rPr lang="en-GB" sz="2400" b="1" dirty="0"/>
              <a:t> és C-118/17 Dunai </a:t>
            </a:r>
            <a:r>
              <a:rPr lang="en-GB" sz="2400" b="1" dirty="0" err="1"/>
              <a:t>helyzetében</a:t>
            </a:r>
            <a:r>
              <a:rPr lang="en-GB" sz="2400" b="1" dirty="0"/>
              <a:t> levő </a:t>
            </a:r>
            <a:r>
              <a:rPr lang="en-GB" sz="2400" b="1" dirty="0" err="1"/>
              <a:t>fogyasztók</a:t>
            </a:r>
            <a:r>
              <a:rPr lang="en-GB" sz="2400" b="1" dirty="0"/>
              <a:t>)</a:t>
            </a:r>
            <a:endParaRPr lang="hu-HU" sz="2400" b="1" dirty="0"/>
          </a:p>
        </p:txBody>
      </p:sp>
      <p:sp>
        <p:nvSpPr>
          <p:cNvPr id="3" name="Tartalom helye 2"/>
          <p:cNvSpPr>
            <a:spLocks noGrp="1"/>
          </p:cNvSpPr>
          <p:nvPr>
            <p:ph idx="1"/>
          </p:nvPr>
        </p:nvSpPr>
        <p:spPr>
          <a:xfrm>
            <a:off x="838200" y="1825625"/>
            <a:ext cx="10515600" cy="4667250"/>
          </a:xfrm>
        </p:spPr>
        <p:txBody>
          <a:bodyPr>
            <a:normAutofit fontScale="25000" lnSpcReduction="20000"/>
          </a:bodyPr>
          <a:lstStyle/>
          <a:p>
            <a:pPr marL="0" indent="0">
              <a:buNone/>
            </a:pPr>
            <a:r>
              <a:rPr lang="hu-HU" sz="7200" dirty="0"/>
              <a:t>A magyar tagállami ítélkezési gyakorlat és DH törvények uniós jogot sértő módja más tagállamok számára kizárólag </a:t>
            </a:r>
            <a:r>
              <a:rPr lang="hu-HU" sz="7200" b="1" dirty="0"/>
              <a:t>az uniós jog EUB döntésekben szereplő önálló, egységes </a:t>
            </a:r>
            <a:r>
              <a:rPr lang="hu-HU" sz="7200" b="1" dirty="0">
                <a:highlight>
                  <a:srgbClr val="00FFFF"/>
                </a:highlight>
              </a:rPr>
              <a:t>kulcs-fogalmain és annak tartalmán</a:t>
            </a:r>
            <a:r>
              <a:rPr lang="hu-HU" sz="7200" dirty="0">
                <a:highlight>
                  <a:srgbClr val="00FFFF"/>
                </a:highlight>
              </a:rPr>
              <a:t> </a:t>
            </a:r>
            <a:r>
              <a:rPr lang="hu-HU" sz="7200" dirty="0"/>
              <a:t>keresztül érthető meg, ezek az uniós jogi fogalmak a következők:</a:t>
            </a:r>
          </a:p>
          <a:p>
            <a:r>
              <a:rPr lang="hu-HU" sz="7200" b="1" dirty="0"/>
              <a:t>Tisztességtelen feltétel né</a:t>
            </a:r>
            <a:r>
              <a:rPr lang="en-GB" sz="7200" b="1" dirty="0"/>
              <a:t>l</a:t>
            </a:r>
            <a:r>
              <a:rPr lang="hu-HU" sz="7200" b="1" dirty="0" err="1"/>
              <a:t>küli</a:t>
            </a:r>
            <a:r>
              <a:rPr lang="hu-HU" sz="7200" b="1" dirty="0"/>
              <a:t> ténybeli és jogi helyzet</a:t>
            </a:r>
            <a:r>
              <a:rPr lang="hu-HU" sz="7200" dirty="0"/>
              <a:t> = (indexálási mechanizmus kiesése) C-260/18 </a:t>
            </a:r>
            <a:r>
              <a:rPr lang="hu-HU" sz="7200" dirty="0" err="1"/>
              <a:t>Dzuibak</a:t>
            </a:r>
            <a:r>
              <a:rPr lang="hu-HU" sz="7200" dirty="0"/>
              <a:t> ítélet  (43-45)</a:t>
            </a:r>
          </a:p>
          <a:p>
            <a:r>
              <a:rPr lang="hu-HU" sz="7200" b="1" dirty="0"/>
              <a:t>Fokozott védelem </a:t>
            </a:r>
            <a:r>
              <a:rPr lang="hu-HU" sz="7200" dirty="0">
                <a:solidFill>
                  <a:srgbClr val="0070C0"/>
                </a:solidFill>
              </a:rPr>
              <a:t>= </a:t>
            </a:r>
            <a:r>
              <a:rPr lang="hu-HU" sz="7200" b="1" dirty="0">
                <a:solidFill>
                  <a:srgbClr val="FF0000"/>
                </a:solidFill>
              </a:rPr>
              <a:t>a teljes szerződés semmissége </a:t>
            </a:r>
            <a:r>
              <a:rPr lang="hu-HU" sz="7200" dirty="0"/>
              <a:t>(C-453/10 </a:t>
            </a:r>
            <a:r>
              <a:rPr lang="hu-HU" sz="7200" dirty="0" err="1"/>
              <a:t>Perenicová</a:t>
            </a:r>
            <a:r>
              <a:rPr lang="hu-HU" sz="7200" dirty="0"/>
              <a:t> ítélet 35.)</a:t>
            </a:r>
          </a:p>
          <a:p>
            <a:r>
              <a:rPr lang="hu-HU" sz="7200" b="1" dirty="0"/>
              <a:t>Minimális védelem</a:t>
            </a:r>
            <a:r>
              <a:rPr lang="hu-HU" sz="7200" dirty="0"/>
              <a:t> = </a:t>
            </a:r>
            <a:r>
              <a:rPr lang="hu-HU" sz="7200" b="1" dirty="0">
                <a:solidFill>
                  <a:srgbClr val="00B0F0"/>
                </a:solidFill>
              </a:rPr>
              <a:t>a szerződés részleges érvénytelensége</a:t>
            </a:r>
            <a:r>
              <a:rPr lang="hu-HU" sz="7200" dirty="0"/>
              <a:t>, a tisztességtelen feltétel eltávolítása (</a:t>
            </a:r>
            <a:r>
              <a:rPr lang="hu-HU" sz="7200" i="1" dirty="0" err="1"/>
              <a:t>blue</a:t>
            </a:r>
            <a:r>
              <a:rPr lang="hu-HU" sz="7200" i="1" dirty="0"/>
              <a:t> </a:t>
            </a:r>
            <a:r>
              <a:rPr lang="hu-HU" sz="7200" i="1" dirty="0" err="1"/>
              <a:t>pencil</a:t>
            </a:r>
            <a:r>
              <a:rPr lang="hu-HU" sz="7200" i="1" dirty="0"/>
              <a:t> teszt</a:t>
            </a:r>
            <a:r>
              <a:rPr lang="hu-HU" sz="7200" dirty="0"/>
              <a:t> C-70/17-C-179/17 egyesített </a:t>
            </a:r>
            <a:r>
              <a:rPr lang="hu-HU" sz="7200" dirty="0" err="1"/>
              <a:t>Bankia</a:t>
            </a:r>
            <a:r>
              <a:rPr lang="hu-HU" sz="7200" dirty="0"/>
              <a:t> ügyek indítványa)</a:t>
            </a:r>
          </a:p>
          <a:p>
            <a:r>
              <a:rPr lang="hu-HU" sz="7200" b="1" dirty="0"/>
              <a:t>Tisztességtelen feltétel joghatása és ennek fő (elsődleges) tárgyra vonatkozó kötelező alkalmazási módszere a 93/13 Irányelv  szerint, az EUB egységes értelmezése alapján </a:t>
            </a:r>
            <a:r>
              <a:rPr lang="hu-HU" sz="7200" dirty="0"/>
              <a:t>(</a:t>
            </a:r>
            <a:r>
              <a:rPr lang="en-GB" sz="7200" dirty="0"/>
              <a:t>C‑616/18 –C-679/18 </a:t>
            </a:r>
            <a:r>
              <a:rPr lang="hu-HU" sz="7200" dirty="0"/>
              <a:t>OPR </a:t>
            </a:r>
            <a:r>
              <a:rPr lang="hu-HU" sz="7200" dirty="0" err="1"/>
              <a:t>Finance</a:t>
            </a:r>
            <a:r>
              <a:rPr lang="hu-HU" sz="7200" dirty="0"/>
              <a:t> indítvány 38. pontja)</a:t>
            </a:r>
          </a:p>
          <a:p>
            <a:r>
              <a:rPr lang="hu-HU" sz="7200" b="1" dirty="0"/>
              <a:t>A már meglévő </a:t>
            </a:r>
            <a:r>
              <a:rPr lang="en-GB" sz="7200" b="1" dirty="0"/>
              <a:t>Charta</a:t>
            </a:r>
            <a:r>
              <a:rPr lang="hu-HU" sz="7200" b="1" dirty="0"/>
              <a:t> 38</a:t>
            </a:r>
            <a:r>
              <a:rPr lang="en-GB" sz="7200" b="1" dirty="0"/>
              <a:t>.</a:t>
            </a:r>
            <a:r>
              <a:rPr lang="hu-HU" sz="7200" b="1" dirty="0"/>
              <a:t> cikk szerinti védelem szintje gyengítésének tagállam és szervei felé fennálló tilalma</a:t>
            </a:r>
            <a:r>
              <a:rPr lang="hu-HU" sz="7200" dirty="0"/>
              <a:t>”</a:t>
            </a:r>
          </a:p>
          <a:p>
            <a:r>
              <a:rPr lang="hu-HU" sz="7200" b="1" dirty="0"/>
              <a:t>Tagállam az EUB ítélete hatályát nem </a:t>
            </a:r>
            <a:r>
              <a:rPr lang="hu-HU" sz="7200" b="1" dirty="0" err="1"/>
              <a:t>ko</a:t>
            </a:r>
            <a:r>
              <a:rPr lang="en-GB" sz="7200" b="1" dirty="0"/>
              <a:t>r</a:t>
            </a:r>
            <a:r>
              <a:rPr lang="hu-HU" sz="7200" b="1" dirty="0" err="1"/>
              <a:t>látozhatja</a:t>
            </a:r>
            <a:r>
              <a:rPr lang="hu-HU" sz="7200" b="1" dirty="0"/>
              <a:t> </a:t>
            </a:r>
            <a:r>
              <a:rPr lang="hu-HU" sz="7200" dirty="0"/>
              <a:t>(sem jogszabállyal, sem jogértelmezés útján), ez tagállamok számára tiltott (C-51/17 Ilyés indítvány  45-51)</a:t>
            </a:r>
          </a:p>
          <a:p>
            <a:r>
              <a:rPr lang="hu-HU" sz="7200" dirty="0"/>
              <a:t>Az EUB </a:t>
            </a:r>
            <a:r>
              <a:rPr lang="hu-HU" sz="7200" b="1" dirty="0"/>
              <a:t>az uniós jog értelmezése kapcsán kötelező módon határolta el hatásköreit a tagállami bíróságoktól </a:t>
            </a:r>
            <a:r>
              <a:rPr lang="hu-HU" sz="7200" dirty="0"/>
              <a:t>(C-472/10 Invitel ítélet 22.)</a:t>
            </a:r>
          </a:p>
        </p:txBody>
      </p:sp>
      <p:pic>
        <p:nvPicPr>
          <p:cNvPr id="4" name="Picture 3">
            <a:extLst>
              <a:ext uri="{FF2B5EF4-FFF2-40B4-BE49-F238E27FC236}">
                <a16:creationId xmlns:a16="http://schemas.microsoft.com/office/drawing/2014/main" id="{5BE9CA50-3705-E314-429A-313DE9FA84BE}"/>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9883959" y="0"/>
            <a:ext cx="2556489" cy="1438025"/>
          </a:xfrm>
          <a:prstGeom prst="rect">
            <a:avLst/>
          </a:prstGeom>
        </p:spPr>
      </p:pic>
    </p:spTree>
    <p:extLst>
      <p:ext uri="{BB962C8B-B14F-4D97-AF65-F5344CB8AC3E}">
        <p14:creationId xmlns:p14="http://schemas.microsoft.com/office/powerpoint/2010/main" val="8293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B448-AD5B-AEB9-B673-A037CBF88B4F}"/>
              </a:ext>
            </a:extLst>
          </p:cNvPr>
          <p:cNvSpPr>
            <a:spLocks noGrp="1"/>
          </p:cNvSpPr>
          <p:nvPr>
            <p:ph type="title"/>
          </p:nvPr>
        </p:nvSpPr>
        <p:spPr>
          <a:xfrm>
            <a:off x="844550" y="365126"/>
            <a:ext cx="10509250" cy="745218"/>
          </a:xfrm>
        </p:spPr>
        <p:txBody>
          <a:bodyPr>
            <a:noAutofit/>
          </a:bodyPr>
          <a:lstStyle/>
          <a:p>
            <a:r>
              <a:rPr lang="en-GB" sz="2400" dirty="0"/>
              <a:t>FSUG és a Bizottság </a:t>
            </a:r>
            <a:r>
              <a:rPr lang="en-GB" sz="2400" dirty="0" err="1"/>
              <a:t>Főigazgatóságainak</a:t>
            </a:r>
            <a:r>
              <a:rPr lang="en-GB" sz="2400" dirty="0"/>
              <a:t> </a:t>
            </a:r>
            <a:r>
              <a:rPr lang="en-GB" sz="2400" dirty="0" err="1"/>
              <a:t>együttműködése</a:t>
            </a:r>
            <a:r>
              <a:rPr lang="en-GB" sz="2400" dirty="0"/>
              <a:t> és </a:t>
            </a:r>
            <a:r>
              <a:rPr lang="en-GB" sz="2400" dirty="0" err="1"/>
              <a:t>intervenciója</a:t>
            </a:r>
            <a:r>
              <a:rPr lang="en-GB" sz="2400" dirty="0"/>
              <a:t> </a:t>
            </a:r>
            <a:r>
              <a:rPr lang="en-GB" sz="2400" dirty="0" err="1"/>
              <a:t>szükségessége</a:t>
            </a:r>
            <a:r>
              <a:rPr lang="en-GB" sz="2400" dirty="0"/>
              <a:t> –monitoring </a:t>
            </a:r>
            <a:r>
              <a:rPr lang="en-GB" sz="2400" dirty="0" err="1"/>
              <a:t>eljárás</a:t>
            </a:r>
            <a:r>
              <a:rPr lang="en-GB" sz="2400" dirty="0"/>
              <a:t> </a:t>
            </a:r>
            <a:r>
              <a:rPr lang="en-GB" sz="2400" dirty="0" err="1"/>
              <a:t>indítása</a:t>
            </a:r>
            <a:endParaRPr lang="en-GB" sz="2400" dirty="0"/>
          </a:p>
        </p:txBody>
      </p:sp>
      <p:sp>
        <p:nvSpPr>
          <p:cNvPr id="3" name="Content Placeholder 2">
            <a:extLst>
              <a:ext uri="{FF2B5EF4-FFF2-40B4-BE49-F238E27FC236}">
                <a16:creationId xmlns:a16="http://schemas.microsoft.com/office/drawing/2014/main" id="{FF85D8C0-6F0A-B924-763A-BD9844A1D708}"/>
              </a:ext>
            </a:extLst>
          </p:cNvPr>
          <p:cNvSpPr>
            <a:spLocks noGrp="1"/>
          </p:cNvSpPr>
          <p:nvPr>
            <p:ph idx="1"/>
          </p:nvPr>
        </p:nvSpPr>
        <p:spPr>
          <a:xfrm>
            <a:off x="217713" y="1110344"/>
            <a:ext cx="11892643" cy="5627913"/>
          </a:xfrm>
        </p:spPr>
        <p:txBody>
          <a:bodyPr>
            <a:noAutofit/>
          </a:bodyPr>
          <a:lstStyle/>
          <a:p>
            <a:pPr marL="0" indent="0" algn="just" fontAlgn="base">
              <a:buNone/>
            </a:pPr>
            <a:r>
              <a:rPr lang="en-GB" sz="1400" dirty="0"/>
              <a:t>A </a:t>
            </a:r>
            <a:r>
              <a:rPr lang="en-GB" sz="1400" b="1" dirty="0"/>
              <a:t>Bizottság mint a </a:t>
            </a:r>
            <a:r>
              <a:rPr lang="en-GB" sz="1400" b="1" dirty="0" err="1"/>
              <a:t>Szerződések</a:t>
            </a:r>
            <a:r>
              <a:rPr lang="en-GB" sz="1400" b="1" dirty="0"/>
              <a:t> </a:t>
            </a:r>
            <a:r>
              <a:rPr lang="en-GB" sz="1400" b="1" dirty="0" err="1"/>
              <a:t>Őre</a:t>
            </a:r>
            <a:r>
              <a:rPr lang="en-GB" sz="1400" b="1" dirty="0"/>
              <a:t> 2016. </a:t>
            </a:r>
            <a:r>
              <a:rPr lang="en-GB" sz="1400" b="1" dirty="0" err="1"/>
              <a:t>évi</a:t>
            </a:r>
            <a:r>
              <a:rPr lang="en-GB" sz="1400" b="1" dirty="0"/>
              <a:t> </a:t>
            </a:r>
            <a:r>
              <a:rPr lang="en-GB" sz="1400" b="1" dirty="0" err="1"/>
              <a:t>jelentésében</a:t>
            </a:r>
            <a:r>
              <a:rPr lang="en-GB" sz="1400" b="1" dirty="0"/>
              <a:t> </a:t>
            </a:r>
            <a:r>
              <a:rPr lang="en-GB" sz="1400" dirty="0"/>
              <a:t>tett </a:t>
            </a:r>
            <a:r>
              <a:rPr lang="en-GB" sz="1400" dirty="0" err="1"/>
              <a:t>vállalások</a:t>
            </a:r>
            <a:r>
              <a:rPr lang="en-GB" sz="1400" dirty="0"/>
              <a:t> </a:t>
            </a:r>
            <a:r>
              <a:rPr lang="en-GB" sz="1400" dirty="0" err="1"/>
              <a:t>szerinti</a:t>
            </a:r>
            <a:r>
              <a:rPr lang="en-GB" sz="1400" dirty="0"/>
              <a:t>, </a:t>
            </a:r>
            <a:r>
              <a:rPr lang="en-GB" sz="1400" b="1" dirty="0"/>
              <a:t>a 2017. </a:t>
            </a:r>
            <a:r>
              <a:rPr lang="en-GB" sz="1400" b="1" dirty="0" err="1"/>
              <a:t>évi</a:t>
            </a:r>
            <a:r>
              <a:rPr lang="en-GB" sz="1400" b="1" dirty="0"/>
              <a:t>  </a:t>
            </a:r>
            <a:r>
              <a:rPr lang="en-GB" sz="1400" b="1" dirty="0" err="1"/>
              <a:t>Megfeleltethetőségi</a:t>
            </a:r>
            <a:r>
              <a:rPr lang="en-GB" sz="1400" b="1" dirty="0"/>
              <a:t> </a:t>
            </a:r>
            <a:r>
              <a:rPr lang="en-GB" sz="1400" b="1" dirty="0" err="1"/>
              <a:t>kritériumoknak</a:t>
            </a:r>
            <a:r>
              <a:rPr lang="en-GB" sz="1400" b="1" dirty="0"/>
              <a:t> </a:t>
            </a:r>
            <a:r>
              <a:rPr lang="en-GB" sz="1400" dirty="0" err="1"/>
              <a:t>az</a:t>
            </a:r>
            <a:r>
              <a:rPr lang="en-GB" sz="1400" dirty="0"/>
              <a:t> </a:t>
            </a:r>
            <a:r>
              <a:rPr lang="en-GB" sz="1400" dirty="0" err="1"/>
              <a:t>fogyasztók</a:t>
            </a:r>
            <a:r>
              <a:rPr lang="en-GB" sz="1400" dirty="0"/>
              <a:t> </a:t>
            </a:r>
            <a:r>
              <a:rPr lang="en-GB" sz="1400" dirty="0" err="1"/>
              <a:t>pereire</a:t>
            </a:r>
            <a:r>
              <a:rPr lang="en-GB" sz="1400" dirty="0"/>
              <a:t> </a:t>
            </a:r>
            <a:r>
              <a:rPr lang="en-GB" sz="1400" dirty="0" err="1"/>
              <a:t>megfelelően</a:t>
            </a:r>
            <a:r>
              <a:rPr lang="en-GB" sz="1400" dirty="0"/>
              <a:t> </a:t>
            </a:r>
            <a:r>
              <a:rPr lang="en-GB" sz="1400" dirty="0" err="1"/>
              <a:t>illesztett</a:t>
            </a:r>
            <a:r>
              <a:rPr lang="en-GB" sz="1400" dirty="0"/>
              <a:t>, a </a:t>
            </a:r>
            <a:r>
              <a:rPr lang="en-GB" sz="1400" dirty="0" err="1"/>
              <a:t>ítélkezés</a:t>
            </a:r>
            <a:r>
              <a:rPr lang="en-GB" sz="1400" dirty="0"/>
              <a:t> </a:t>
            </a:r>
            <a:r>
              <a:rPr lang="en-GB" sz="1400" dirty="0" err="1"/>
              <a:t>össze</a:t>
            </a:r>
            <a:r>
              <a:rPr lang="en-GB" sz="1400" dirty="0"/>
              <a:t> </a:t>
            </a:r>
            <a:r>
              <a:rPr lang="en-GB" sz="1400" dirty="0" err="1"/>
              <a:t>szintjét</a:t>
            </a:r>
            <a:r>
              <a:rPr lang="en-GB" sz="1400" dirty="0"/>
              <a:t> </a:t>
            </a:r>
            <a:r>
              <a:rPr lang="en-GB" sz="1400" dirty="0" err="1"/>
              <a:t>érintő</a:t>
            </a:r>
            <a:r>
              <a:rPr lang="en-GB" sz="1400" dirty="0"/>
              <a:t> </a:t>
            </a:r>
            <a:r>
              <a:rPr lang="en-GB" sz="1400" dirty="0" err="1"/>
              <a:t>alapos</a:t>
            </a:r>
            <a:r>
              <a:rPr lang="en-GB" sz="1400" dirty="0"/>
              <a:t> </a:t>
            </a:r>
            <a:r>
              <a:rPr lang="en-GB" sz="1400" dirty="0" err="1"/>
              <a:t>vizsgálata</a:t>
            </a:r>
            <a:r>
              <a:rPr lang="en-GB" sz="1400" dirty="0"/>
              <a:t> </a:t>
            </a:r>
            <a:r>
              <a:rPr lang="en-GB" sz="1400" dirty="0" err="1"/>
              <a:t>minden</a:t>
            </a:r>
            <a:r>
              <a:rPr lang="en-GB" sz="1400" dirty="0"/>
              <a:t> </a:t>
            </a:r>
            <a:r>
              <a:rPr lang="en-GB" sz="1400" dirty="0" err="1"/>
              <a:t>valószínűség</a:t>
            </a:r>
            <a:r>
              <a:rPr lang="en-GB" sz="1400" dirty="0"/>
              <a:t> szerint </a:t>
            </a:r>
            <a:r>
              <a:rPr lang="en-GB" sz="1400" dirty="0" err="1"/>
              <a:t>megállapítaná</a:t>
            </a:r>
            <a:r>
              <a:rPr lang="en-GB" sz="1400" dirty="0"/>
              <a:t> a </a:t>
            </a:r>
            <a:r>
              <a:rPr lang="en-GB" sz="1400" dirty="0" err="1"/>
              <a:t>fogyasztók</a:t>
            </a:r>
            <a:r>
              <a:rPr lang="en-GB" sz="1400" dirty="0"/>
              <a:t> </a:t>
            </a:r>
            <a:r>
              <a:rPr lang="en-GB" sz="1400" dirty="0" err="1"/>
              <a:t>sérelmét</a:t>
            </a:r>
            <a:r>
              <a:rPr lang="en-GB" sz="1400" dirty="0"/>
              <a:t> </a:t>
            </a:r>
            <a:r>
              <a:rPr lang="en-GB" sz="1400" dirty="0" err="1"/>
              <a:t>okozó</a:t>
            </a:r>
            <a:r>
              <a:rPr lang="en-GB" sz="1400" dirty="0"/>
              <a:t> </a:t>
            </a:r>
            <a:r>
              <a:rPr lang="en-GB" sz="1400" dirty="0" err="1"/>
              <a:t>rendszerszintű</a:t>
            </a:r>
            <a:r>
              <a:rPr lang="en-GB" sz="1400" dirty="0"/>
              <a:t> </a:t>
            </a:r>
            <a:r>
              <a:rPr lang="en-GB" sz="1400" dirty="0" err="1"/>
              <a:t>tagállami</a:t>
            </a:r>
            <a:r>
              <a:rPr lang="en-GB" sz="1400" dirty="0"/>
              <a:t> </a:t>
            </a:r>
            <a:r>
              <a:rPr lang="en-GB" sz="1400" dirty="0" err="1"/>
              <a:t>jogsértés</a:t>
            </a:r>
            <a:r>
              <a:rPr lang="en-GB" sz="1400" dirty="0"/>
              <a:t> </a:t>
            </a:r>
            <a:r>
              <a:rPr lang="en-GB" sz="1400" dirty="0" err="1"/>
              <a:t>tényét</a:t>
            </a:r>
            <a:r>
              <a:rPr lang="en-GB" sz="1400" dirty="0"/>
              <a:t>. </a:t>
            </a:r>
          </a:p>
          <a:p>
            <a:pPr marL="0" indent="0" algn="just" fontAlgn="base">
              <a:buNone/>
            </a:pPr>
            <a:r>
              <a:rPr lang="en-GB" sz="1400" dirty="0"/>
              <a:t>A </a:t>
            </a:r>
            <a:r>
              <a:rPr lang="en-GB" sz="1400" dirty="0" err="1"/>
              <a:t>strukturális</a:t>
            </a:r>
            <a:r>
              <a:rPr lang="en-GB" sz="1400" dirty="0"/>
              <a:t> </a:t>
            </a:r>
            <a:r>
              <a:rPr lang="en-GB" sz="1400" dirty="0" err="1"/>
              <a:t>alapok</a:t>
            </a:r>
            <a:r>
              <a:rPr lang="en-GB" sz="1400" dirty="0"/>
              <a:t> </a:t>
            </a:r>
            <a:r>
              <a:rPr lang="en-GB" sz="1400" dirty="0" err="1"/>
              <a:t>felüggesztését</a:t>
            </a:r>
            <a:r>
              <a:rPr lang="en-GB" sz="1400" dirty="0"/>
              <a:t> </a:t>
            </a:r>
            <a:r>
              <a:rPr lang="en-GB" sz="1400" dirty="0" err="1"/>
              <a:t>előidéző</a:t>
            </a:r>
            <a:r>
              <a:rPr lang="en-GB" sz="1400" dirty="0"/>
              <a:t> </a:t>
            </a:r>
            <a:r>
              <a:rPr lang="en-GB" sz="1400" dirty="0" err="1"/>
              <a:t>tényezők</a:t>
            </a:r>
            <a:r>
              <a:rPr lang="en-GB" sz="1400" dirty="0"/>
              <a:t> tehát </a:t>
            </a:r>
            <a:r>
              <a:rPr lang="en-GB" sz="1400" b="1" dirty="0"/>
              <a:t>a </a:t>
            </a:r>
            <a:r>
              <a:rPr lang="en-GB" sz="1400" b="1" dirty="0" err="1"/>
              <a:t>fogyasztói</a:t>
            </a:r>
            <a:r>
              <a:rPr lang="en-GB" sz="1400" b="1" dirty="0"/>
              <a:t> és </a:t>
            </a:r>
            <a:r>
              <a:rPr lang="en-GB" sz="1400" b="1" dirty="0" err="1"/>
              <a:t>kapcsolódó</a:t>
            </a:r>
            <a:r>
              <a:rPr lang="en-GB" sz="1400" b="1" dirty="0"/>
              <a:t> </a:t>
            </a:r>
            <a:r>
              <a:rPr lang="en-GB" sz="1400" b="1" dirty="0" err="1"/>
              <a:t>emberi</a:t>
            </a:r>
            <a:r>
              <a:rPr lang="en-GB" sz="1400" b="1" dirty="0"/>
              <a:t> </a:t>
            </a:r>
            <a:r>
              <a:rPr lang="en-GB" sz="1400" b="1" dirty="0" err="1"/>
              <a:t>jogokat</a:t>
            </a:r>
            <a:r>
              <a:rPr lang="en-GB" sz="1400" b="1" dirty="0"/>
              <a:t> </a:t>
            </a:r>
            <a:r>
              <a:rPr lang="en-GB" sz="1400" b="1" dirty="0" err="1"/>
              <a:t>érintő</a:t>
            </a:r>
            <a:r>
              <a:rPr lang="en-GB" sz="1400" b="1" dirty="0"/>
              <a:t> </a:t>
            </a:r>
            <a:r>
              <a:rPr lang="en-GB" sz="1400" b="1" dirty="0" err="1"/>
              <a:t>sérelmek</a:t>
            </a:r>
            <a:r>
              <a:rPr lang="en-GB" sz="1400" b="1" dirty="0"/>
              <a:t> kapcsán továbbra is </a:t>
            </a:r>
            <a:r>
              <a:rPr lang="en-GB" sz="1400" b="1" dirty="0" err="1"/>
              <a:t>fennállnak</a:t>
            </a:r>
            <a:r>
              <a:rPr lang="en-GB" sz="1400" dirty="0"/>
              <a:t>. Már új PILOT </a:t>
            </a:r>
            <a:r>
              <a:rPr lang="en-GB" sz="1400" dirty="0" err="1"/>
              <a:t>eljárás</a:t>
            </a:r>
            <a:r>
              <a:rPr lang="en-GB" sz="1400" dirty="0"/>
              <a:t> </a:t>
            </a:r>
            <a:r>
              <a:rPr lang="en-GB" sz="1400" dirty="0" err="1"/>
              <a:t>indítására</a:t>
            </a:r>
            <a:r>
              <a:rPr lang="en-GB" sz="1400" dirty="0"/>
              <a:t> </a:t>
            </a:r>
            <a:r>
              <a:rPr lang="en-GB" sz="1400" dirty="0" err="1"/>
              <a:t>sem</a:t>
            </a:r>
            <a:r>
              <a:rPr lang="en-GB" sz="1400" dirty="0"/>
              <a:t> </a:t>
            </a:r>
            <a:r>
              <a:rPr lang="en-GB" sz="1400" dirty="0" err="1"/>
              <a:t>feltétlenül</a:t>
            </a:r>
            <a:r>
              <a:rPr lang="en-GB" sz="1400" dirty="0"/>
              <a:t> lenne szükség, mert a Bizottság új </a:t>
            </a:r>
            <a:r>
              <a:rPr lang="en-GB" sz="1400" dirty="0" err="1"/>
              <a:t>megközelítése</a:t>
            </a:r>
            <a:r>
              <a:rPr lang="en-GB" sz="1400" dirty="0"/>
              <a:t> alapján </a:t>
            </a:r>
            <a:r>
              <a:rPr lang="en-GB" sz="1400" b="1" dirty="0">
                <a:solidFill>
                  <a:srgbClr val="FF0000"/>
                </a:solidFill>
              </a:rPr>
              <a:t>lehet </a:t>
            </a:r>
            <a:r>
              <a:rPr lang="en-GB" sz="1400" b="1" dirty="0" err="1">
                <a:solidFill>
                  <a:srgbClr val="FF0000"/>
                </a:solidFill>
              </a:rPr>
              <a:t>gyorsítani</a:t>
            </a:r>
            <a:r>
              <a:rPr lang="en-GB" sz="1400" b="1" dirty="0">
                <a:solidFill>
                  <a:srgbClr val="FF0000"/>
                </a:solidFill>
              </a:rPr>
              <a:t> </a:t>
            </a:r>
            <a:r>
              <a:rPr lang="en-GB" sz="1400" b="1" dirty="0" err="1">
                <a:solidFill>
                  <a:srgbClr val="FF0000"/>
                </a:solidFill>
              </a:rPr>
              <a:t>az</a:t>
            </a:r>
            <a:r>
              <a:rPr lang="en-GB" sz="1400" b="1" dirty="0">
                <a:solidFill>
                  <a:srgbClr val="FF0000"/>
                </a:solidFill>
              </a:rPr>
              <a:t> </a:t>
            </a:r>
            <a:r>
              <a:rPr lang="en-GB" sz="1400" b="1" dirty="0" err="1">
                <a:solidFill>
                  <a:srgbClr val="FF0000"/>
                </a:solidFill>
              </a:rPr>
              <a:t>eljárást</a:t>
            </a:r>
            <a:r>
              <a:rPr lang="en-GB" sz="1400" b="1" dirty="0">
                <a:solidFill>
                  <a:srgbClr val="FF0000"/>
                </a:solidFill>
              </a:rPr>
              <a:t>.</a:t>
            </a:r>
            <a:r>
              <a:rPr lang="en-GB" sz="1400" dirty="0"/>
              <a:t> 7 év </a:t>
            </a:r>
            <a:r>
              <a:rPr lang="en-GB" sz="1400" dirty="0" err="1"/>
              <a:t>telt</a:t>
            </a:r>
            <a:r>
              <a:rPr lang="en-GB" sz="1400" dirty="0"/>
              <a:t> </a:t>
            </a:r>
            <a:r>
              <a:rPr lang="en-GB" sz="1400" dirty="0" err="1"/>
              <a:t>el</a:t>
            </a:r>
            <a:r>
              <a:rPr lang="en-GB" sz="1400" dirty="0"/>
              <a:t> , a </a:t>
            </a:r>
            <a:r>
              <a:rPr lang="en-GB" sz="1400" dirty="0" err="1"/>
              <a:t>folyamatban</a:t>
            </a:r>
            <a:r>
              <a:rPr lang="en-GB" sz="1400" dirty="0"/>
              <a:t> levő </a:t>
            </a:r>
            <a:r>
              <a:rPr lang="en-GB" sz="1400" b="1" dirty="0"/>
              <a:t>EU-Pilot  8572/16 </a:t>
            </a:r>
            <a:r>
              <a:rPr lang="en-GB" sz="1400" dirty="0" err="1"/>
              <a:t>eljárástújra</a:t>
            </a:r>
            <a:r>
              <a:rPr lang="en-GB" sz="1400" dirty="0"/>
              <a:t> </a:t>
            </a:r>
            <a:r>
              <a:rPr lang="en-GB" sz="1400" dirty="0" err="1"/>
              <a:t>kell</a:t>
            </a:r>
            <a:r>
              <a:rPr lang="en-GB" sz="1400" dirty="0"/>
              <a:t> </a:t>
            </a:r>
            <a:r>
              <a:rPr lang="en-GB" sz="1400" dirty="0" err="1"/>
              <a:t>értékelni</a:t>
            </a:r>
            <a:r>
              <a:rPr lang="en-GB" sz="1400" dirty="0"/>
              <a:t>, mert </a:t>
            </a:r>
            <a:r>
              <a:rPr lang="en-GB" sz="1400" b="1" dirty="0"/>
              <a:t>a </a:t>
            </a:r>
            <a:r>
              <a:rPr lang="en-GB" sz="1400" b="1" dirty="0" err="1"/>
              <a:t>magyar</a:t>
            </a:r>
            <a:r>
              <a:rPr lang="en-GB" sz="1400" b="1" dirty="0"/>
              <a:t> bíróságok a </a:t>
            </a:r>
            <a:r>
              <a:rPr lang="en-GB" sz="1400" b="1" dirty="0" err="1"/>
              <a:t>félretétel</a:t>
            </a:r>
            <a:r>
              <a:rPr lang="en-GB" sz="1400" b="1" dirty="0"/>
              <a:t> </a:t>
            </a:r>
            <a:r>
              <a:rPr lang="en-GB" sz="1400" b="1" dirty="0" err="1"/>
              <a:t>jogát</a:t>
            </a:r>
            <a:r>
              <a:rPr lang="en-GB" sz="1400" b="1" dirty="0"/>
              <a:t>  a </a:t>
            </a:r>
            <a:r>
              <a:rPr lang="en-GB" sz="1400" b="1" dirty="0" err="1"/>
              <a:t>Koppenhágai</a:t>
            </a:r>
            <a:r>
              <a:rPr lang="en-GB" sz="1400" b="1" dirty="0"/>
              <a:t> és </a:t>
            </a:r>
            <a:r>
              <a:rPr lang="en-GB" sz="1400" b="1" dirty="0" err="1"/>
              <a:t>Drorsch</a:t>
            </a:r>
            <a:r>
              <a:rPr lang="en-GB" sz="1400" b="1" dirty="0"/>
              <a:t> </a:t>
            </a:r>
            <a:r>
              <a:rPr lang="en-GB" sz="1400" b="1" dirty="0" err="1"/>
              <a:t>kritériumok</a:t>
            </a:r>
            <a:r>
              <a:rPr lang="en-GB" sz="1400" b="1" dirty="0"/>
              <a:t> </a:t>
            </a:r>
            <a:r>
              <a:rPr lang="en-GB" sz="1400" b="1" dirty="0" err="1"/>
              <a:t>sérelme</a:t>
            </a:r>
            <a:r>
              <a:rPr lang="en-GB" sz="1400" b="1" dirty="0"/>
              <a:t> kapcsán nem </a:t>
            </a:r>
            <a:r>
              <a:rPr lang="en-GB" sz="1400" b="1" dirty="0" err="1"/>
              <a:t>gyakorolják</a:t>
            </a:r>
            <a:r>
              <a:rPr lang="en-GB" sz="1400" dirty="0"/>
              <a:t>, ezért a </a:t>
            </a:r>
            <a:r>
              <a:rPr lang="en-GB" sz="1400" dirty="0" err="1"/>
              <a:t>külső</a:t>
            </a:r>
            <a:r>
              <a:rPr lang="en-GB" sz="1400" dirty="0"/>
              <a:t> </a:t>
            </a:r>
            <a:r>
              <a:rPr lang="en-GB" sz="1400" dirty="0" err="1"/>
              <a:t>beavatkozás</a:t>
            </a:r>
            <a:r>
              <a:rPr lang="en-GB" sz="1400" dirty="0"/>
              <a:t> a </a:t>
            </a:r>
            <a:r>
              <a:rPr lang="en-GB" sz="1400" dirty="0" err="1"/>
              <a:t>fogyasztók</a:t>
            </a:r>
            <a:r>
              <a:rPr lang="en-GB" sz="1400" dirty="0"/>
              <a:t> védelmi érdekében </a:t>
            </a:r>
            <a:r>
              <a:rPr lang="en-GB" sz="1400" dirty="0" err="1"/>
              <a:t>mára</a:t>
            </a:r>
            <a:r>
              <a:rPr lang="en-GB" sz="1400" dirty="0"/>
              <a:t> </a:t>
            </a:r>
            <a:r>
              <a:rPr lang="en-GB" sz="1400" dirty="0" err="1"/>
              <a:t>elkerülhetetlenné</a:t>
            </a:r>
            <a:r>
              <a:rPr lang="en-GB" sz="1400" dirty="0"/>
              <a:t> vált. </a:t>
            </a:r>
          </a:p>
          <a:p>
            <a:pPr marL="0" indent="0" algn="just" fontAlgn="base">
              <a:buNone/>
            </a:pPr>
            <a:r>
              <a:rPr lang="en-GB" sz="1400" dirty="0"/>
              <a:t>A </a:t>
            </a:r>
            <a:r>
              <a:rPr lang="en-GB" sz="1400" b="1" u="sng" dirty="0"/>
              <a:t>Bizottság </a:t>
            </a:r>
            <a:r>
              <a:rPr lang="en-GB" sz="1400" b="1" u="sng" dirty="0" err="1"/>
              <a:t>szervei</a:t>
            </a:r>
            <a:r>
              <a:rPr lang="en-GB" sz="1400" b="1" u="sng" dirty="0"/>
              <a:t> közötti </a:t>
            </a:r>
            <a:r>
              <a:rPr lang="en-GB" sz="1400" b="1" u="sng" dirty="0" err="1"/>
              <a:t>célirányos</a:t>
            </a:r>
            <a:r>
              <a:rPr lang="en-GB" sz="1400" b="1" u="sng" dirty="0"/>
              <a:t> </a:t>
            </a:r>
            <a:r>
              <a:rPr lang="en-GB" sz="1400" b="1" u="sng" dirty="0" err="1"/>
              <a:t>együttműködésre</a:t>
            </a:r>
            <a:r>
              <a:rPr lang="en-GB" sz="1400" b="1" dirty="0"/>
              <a:t>, a </a:t>
            </a:r>
            <a:r>
              <a:rPr lang="en-GB" sz="1400" b="1" dirty="0" err="1"/>
              <a:t>hatásköri</a:t>
            </a:r>
            <a:r>
              <a:rPr lang="en-GB" sz="1400" b="1" dirty="0"/>
              <a:t> és </a:t>
            </a:r>
            <a:r>
              <a:rPr lang="en-GB" sz="1400" b="1" dirty="0" err="1"/>
              <a:t>illetékességi</a:t>
            </a:r>
            <a:r>
              <a:rPr lang="en-GB" sz="1400" b="1" dirty="0"/>
              <a:t> </a:t>
            </a:r>
            <a:r>
              <a:rPr lang="en-GB" sz="1400" b="1" dirty="0" err="1"/>
              <a:t>feladatkörök</a:t>
            </a:r>
            <a:r>
              <a:rPr lang="en-GB" sz="1400" b="1" dirty="0"/>
              <a:t> </a:t>
            </a:r>
            <a:r>
              <a:rPr lang="en-GB" sz="1400" b="1" dirty="0" err="1"/>
              <a:t>megosztása</a:t>
            </a:r>
            <a:r>
              <a:rPr lang="en-GB" sz="1400" b="1" dirty="0"/>
              <a:t> alapján </a:t>
            </a:r>
            <a:r>
              <a:rPr lang="en-GB" sz="1400" b="1" dirty="0" err="1"/>
              <a:t>lehetőség</a:t>
            </a:r>
            <a:r>
              <a:rPr lang="en-GB" sz="1400" b="1" dirty="0"/>
              <a:t> van </a:t>
            </a:r>
            <a:r>
              <a:rPr lang="en-GB" sz="1400" dirty="0" err="1"/>
              <a:t>az</a:t>
            </a:r>
            <a:r>
              <a:rPr lang="en-GB" sz="1400" dirty="0"/>
              <a:t> </a:t>
            </a:r>
          </a:p>
          <a:p>
            <a:pPr marL="0" indent="0" algn="just" fontAlgn="base">
              <a:buNone/>
            </a:pPr>
            <a:r>
              <a:rPr lang="en-GB" sz="1400" dirty="0"/>
              <a:t>1</a:t>
            </a:r>
            <a:r>
              <a:rPr lang="en-GB" sz="1400" b="1" dirty="0">
                <a:highlight>
                  <a:srgbClr val="00FF00"/>
                </a:highlight>
              </a:rPr>
              <a:t>. FSUG </a:t>
            </a:r>
            <a:r>
              <a:rPr lang="en-GB" sz="1400" dirty="0" err="1"/>
              <a:t>honlapján</a:t>
            </a:r>
            <a:r>
              <a:rPr lang="en-GB" sz="1400" dirty="0"/>
              <a:t> </a:t>
            </a:r>
            <a:r>
              <a:rPr lang="en-GB" sz="1400" dirty="0" err="1"/>
              <a:t>olvasható</a:t>
            </a:r>
            <a:r>
              <a:rPr lang="en-GB" sz="1400" dirty="0"/>
              <a:t> </a:t>
            </a:r>
            <a:r>
              <a:rPr lang="en-GB" sz="1400" dirty="0" err="1"/>
              <a:t>információk</a:t>
            </a:r>
            <a:r>
              <a:rPr lang="en-GB" sz="1400" dirty="0"/>
              <a:t> szerint ezen </a:t>
            </a:r>
            <a:r>
              <a:rPr lang="en-GB" sz="1400" dirty="0" err="1"/>
              <a:t>egység</a:t>
            </a:r>
            <a:r>
              <a:rPr lang="en-GB" sz="1400" dirty="0"/>
              <a:t> feladata többek között </a:t>
            </a:r>
            <a:r>
              <a:rPr lang="en-GB" sz="1400" b="1" dirty="0"/>
              <a:t>a </a:t>
            </a:r>
            <a:r>
              <a:rPr lang="en-GB" sz="1400" b="1" dirty="0" err="1"/>
              <a:t>kapcsolattartás</a:t>
            </a:r>
            <a:r>
              <a:rPr lang="en-GB" sz="1400" b="1" dirty="0"/>
              <a:t>, </a:t>
            </a:r>
            <a:r>
              <a:rPr lang="en-GB" sz="1400" b="1" dirty="0" err="1"/>
              <a:t>monitoringozás</a:t>
            </a:r>
            <a:r>
              <a:rPr lang="en-GB" sz="1400" b="1" dirty="0"/>
              <a:t> </a:t>
            </a:r>
            <a:r>
              <a:rPr lang="en-GB" sz="1400" dirty="0" err="1"/>
              <a:t>megszervezése</a:t>
            </a:r>
            <a:r>
              <a:rPr lang="en-GB" sz="1400" dirty="0"/>
              <a:t>, </a:t>
            </a:r>
          </a:p>
          <a:p>
            <a:pPr marL="0" indent="0" algn="just" fontAlgn="base">
              <a:buNone/>
            </a:pPr>
            <a:r>
              <a:rPr lang="en-GB" sz="1400" b="1" dirty="0">
                <a:highlight>
                  <a:srgbClr val="00FF00"/>
                </a:highlight>
              </a:rPr>
              <a:t>2 DG Just and Consumer Unit B2 </a:t>
            </a:r>
            <a:r>
              <a:rPr lang="en-GB" sz="1400" dirty="0"/>
              <a:t>feladata a </a:t>
            </a:r>
            <a:r>
              <a:rPr lang="en-GB" sz="1400" dirty="0" err="1"/>
              <a:t>beérkező</a:t>
            </a:r>
            <a:r>
              <a:rPr lang="en-GB" sz="1400" dirty="0"/>
              <a:t> </a:t>
            </a:r>
            <a:r>
              <a:rPr lang="en-GB" sz="1400" dirty="0" err="1"/>
              <a:t>szakmai</a:t>
            </a:r>
            <a:r>
              <a:rPr lang="en-GB" sz="1400" dirty="0"/>
              <a:t> </a:t>
            </a:r>
            <a:r>
              <a:rPr lang="en-GB" sz="1400" dirty="0" err="1"/>
              <a:t>anyagok</a:t>
            </a:r>
            <a:r>
              <a:rPr lang="en-GB" sz="1400" dirty="0"/>
              <a:t> </a:t>
            </a:r>
            <a:r>
              <a:rPr lang="en-GB" sz="1400" dirty="0" err="1"/>
              <a:t>fogadása</a:t>
            </a:r>
            <a:r>
              <a:rPr lang="en-GB" sz="1400" dirty="0"/>
              <a:t>, </a:t>
            </a:r>
            <a:r>
              <a:rPr lang="en-GB" sz="1400" dirty="0" err="1"/>
              <a:t>az</a:t>
            </a:r>
            <a:r>
              <a:rPr lang="en-GB" sz="1400" dirty="0"/>
              <a:t> </a:t>
            </a:r>
            <a:r>
              <a:rPr lang="en-GB" sz="1400" dirty="0" err="1"/>
              <a:t>általunk</a:t>
            </a:r>
            <a:r>
              <a:rPr lang="en-GB" sz="1400" dirty="0"/>
              <a:t> </a:t>
            </a:r>
            <a:r>
              <a:rPr lang="en-GB" sz="1400" dirty="0" err="1"/>
              <a:t>megküldött</a:t>
            </a:r>
            <a:r>
              <a:rPr lang="en-GB" sz="1400" dirty="0"/>
              <a:t> </a:t>
            </a:r>
            <a:r>
              <a:rPr lang="en-GB" sz="1400" dirty="0" err="1"/>
              <a:t>azon</a:t>
            </a:r>
            <a:r>
              <a:rPr lang="en-GB" sz="1400" dirty="0"/>
              <a:t> </a:t>
            </a:r>
            <a:r>
              <a:rPr lang="en-GB" sz="1400" dirty="0" err="1"/>
              <a:t>anyagok</a:t>
            </a:r>
            <a:r>
              <a:rPr lang="en-GB" sz="1400" dirty="0"/>
              <a:t>, </a:t>
            </a:r>
            <a:r>
              <a:rPr lang="en-GB" sz="1400" dirty="0" err="1"/>
              <a:t>ítéletek</a:t>
            </a:r>
            <a:r>
              <a:rPr lang="en-GB" sz="1400" dirty="0"/>
              <a:t> </a:t>
            </a:r>
            <a:r>
              <a:rPr lang="en-GB" sz="1400" dirty="0" err="1"/>
              <a:t>fogyasztóvédelmi</a:t>
            </a:r>
            <a:r>
              <a:rPr lang="en-GB" sz="1400" dirty="0"/>
              <a:t> </a:t>
            </a:r>
            <a:r>
              <a:rPr lang="en-GB" sz="1400" dirty="0" err="1"/>
              <a:t>célú</a:t>
            </a:r>
            <a:r>
              <a:rPr lang="en-GB" sz="1400" dirty="0"/>
              <a:t> </a:t>
            </a:r>
            <a:r>
              <a:rPr lang="en-GB" sz="1400" dirty="0" err="1"/>
              <a:t>értelmezése</a:t>
            </a:r>
            <a:r>
              <a:rPr lang="en-GB" sz="1400" dirty="0"/>
              <a:t> </a:t>
            </a:r>
            <a:r>
              <a:rPr lang="en-GB" sz="1400" dirty="0" err="1"/>
              <a:t>elemzése</a:t>
            </a:r>
            <a:r>
              <a:rPr lang="en-GB" sz="1400" dirty="0"/>
              <a:t>, hogy </a:t>
            </a:r>
            <a:r>
              <a:rPr lang="en-GB" sz="1400" dirty="0" err="1"/>
              <a:t>ezek</a:t>
            </a:r>
            <a:r>
              <a:rPr lang="en-GB" sz="1400" dirty="0"/>
              <a:t> </a:t>
            </a:r>
            <a:r>
              <a:rPr lang="en-GB" sz="1400" dirty="0" err="1"/>
              <a:t>az</a:t>
            </a:r>
            <a:r>
              <a:rPr lang="en-GB" sz="1400" dirty="0"/>
              <a:t> </a:t>
            </a:r>
            <a:r>
              <a:rPr lang="en-GB" sz="1400" dirty="0" err="1"/>
              <a:t>ítéletek</a:t>
            </a:r>
            <a:r>
              <a:rPr lang="en-GB" sz="1400" dirty="0"/>
              <a:t> </a:t>
            </a:r>
            <a:r>
              <a:rPr lang="en-GB" sz="1400" dirty="0" err="1"/>
              <a:t>az</a:t>
            </a:r>
            <a:r>
              <a:rPr lang="en-GB" sz="1400" dirty="0"/>
              <a:t> </a:t>
            </a:r>
            <a:r>
              <a:rPr lang="en-GB" sz="1400" dirty="0" err="1"/>
              <a:t>Irányelv</a:t>
            </a:r>
            <a:r>
              <a:rPr lang="en-GB" sz="1400" dirty="0"/>
              <a:t> </a:t>
            </a:r>
            <a:r>
              <a:rPr lang="en-GB" sz="1400" dirty="0" err="1"/>
              <a:t>céljának</a:t>
            </a:r>
            <a:r>
              <a:rPr lang="en-GB" sz="1400" dirty="0"/>
              <a:t> </a:t>
            </a:r>
            <a:r>
              <a:rPr lang="en-GB" sz="1400" dirty="0" err="1"/>
              <a:t>megfelelnek</a:t>
            </a:r>
            <a:r>
              <a:rPr lang="en-GB" sz="1400" dirty="0"/>
              <a:t>-e. Mivel a </a:t>
            </a:r>
            <a:r>
              <a:rPr lang="en-GB" sz="1400" dirty="0" err="1"/>
              <a:t>magyar</a:t>
            </a:r>
            <a:r>
              <a:rPr lang="en-GB" sz="1400" dirty="0"/>
              <a:t> bíróságok </a:t>
            </a:r>
            <a:r>
              <a:rPr lang="en-GB" sz="1400" dirty="0" err="1"/>
              <a:t>ítélkezési</a:t>
            </a:r>
            <a:r>
              <a:rPr lang="en-GB" sz="1400" dirty="0"/>
              <a:t> </a:t>
            </a:r>
            <a:r>
              <a:rPr lang="en-GB" sz="1400" dirty="0" err="1"/>
              <a:t>gyakorlata</a:t>
            </a:r>
            <a:r>
              <a:rPr lang="en-GB" sz="1400" dirty="0"/>
              <a:t> nem </a:t>
            </a:r>
            <a:r>
              <a:rPr lang="en-GB" sz="1400" dirty="0" err="1"/>
              <a:t>követi</a:t>
            </a:r>
            <a:r>
              <a:rPr lang="en-GB" sz="1400" dirty="0"/>
              <a:t> </a:t>
            </a:r>
            <a:r>
              <a:rPr lang="en-GB" sz="1400" dirty="0" err="1"/>
              <a:t>az</a:t>
            </a:r>
            <a:r>
              <a:rPr lang="en-GB" sz="1400" dirty="0"/>
              <a:t> EUB </a:t>
            </a:r>
            <a:r>
              <a:rPr lang="en-GB" sz="1400" dirty="0" err="1"/>
              <a:t>értelmezését</a:t>
            </a:r>
            <a:r>
              <a:rPr lang="en-GB" sz="1400" dirty="0"/>
              <a:t>, és </a:t>
            </a:r>
            <a:r>
              <a:rPr lang="en-GB" sz="1400" dirty="0" err="1"/>
              <a:t>az</a:t>
            </a:r>
            <a:r>
              <a:rPr lang="en-GB" sz="1400" dirty="0"/>
              <a:t> </a:t>
            </a:r>
            <a:r>
              <a:rPr lang="en-GB" sz="1400" dirty="0" err="1"/>
              <a:t>alapos</a:t>
            </a:r>
            <a:r>
              <a:rPr lang="en-GB" sz="1400" dirty="0"/>
              <a:t> </a:t>
            </a:r>
            <a:r>
              <a:rPr lang="en-GB" sz="1400" dirty="0" err="1"/>
              <a:t>vizsgálatnak</a:t>
            </a:r>
            <a:r>
              <a:rPr lang="en-GB" sz="1400" dirty="0"/>
              <a:t> a </a:t>
            </a:r>
            <a:r>
              <a:rPr lang="en-GB" sz="1400" dirty="0" err="1"/>
              <a:t>feltárt</a:t>
            </a:r>
            <a:r>
              <a:rPr lang="en-GB" sz="1400" dirty="0"/>
              <a:t> </a:t>
            </a:r>
            <a:r>
              <a:rPr lang="en-GB" sz="1400" dirty="0" err="1"/>
              <a:t>tények</a:t>
            </a:r>
            <a:r>
              <a:rPr lang="en-GB" sz="1400" dirty="0"/>
              <a:t> uniós jog </a:t>
            </a:r>
            <a:r>
              <a:rPr lang="en-GB" sz="1400" dirty="0" err="1"/>
              <a:t>kritériumai</a:t>
            </a:r>
            <a:r>
              <a:rPr lang="en-GB" sz="1400" dirty="0"/>
              <a:t> </a:t>
            </a:r>
            <a:r>
              <a:rPr lang="en-GB" sz="1400" dirty="0" err="1"/>
              <a:t>szerinti</a:t>
            </a:r>
            <a:r>
              <a:rPr lang="en-GB" sz="1400" dirty="0"/>
              <a:t> </a:t>
            </a:r>
            <a:r>
              <a:rPr lang="en-GB" sz="1400" dirty="0" err="1"/>
              <a:t>vizsgálata</a:t>
            </a:r>
            <a:r>
              <a:rPr lang="en-GB" sz="1400" dirty="0"/>
              <a:t> alapján csak erre a  </a:t>
            </a:r>
            <a:r>
              <a:rPr lang="en-GB" sz="1400" dirty="0" err="1"/>
              <a:t>következtetésre</a:t>
            </a:r>
            <a:r>
              <a:rPr lang="en-GB" sz="1400" dirty="0"/>
              <a:t> </a:t>
            </a:r>
            <a:r>
              <a:rPr lang="en-GB" sz="1400" dirty="0" err="1"/>
              <a:t>juthat</a:t>
            </a:r>
            <a:r>
              <a:rPr lang="en-GB" sz="1400" dirty="0"/>
              <a:t>,  </a:t>
            </a:r>
            <a:r>
              <a:rPr lang="en-GB" sz="1400" dirty="0" err="1"/>
              <a:t>tagállami</a:t>
            </a:r>
            <a:r>
              <a:rPr lang="en-GB" sz="1400" dirty="0"/>
              <a:t> bíróságok és </a:t>
            </a:r>
            <a:r>
              <a:rPr lang="en-GB" sz="1400" dirty="0" err="1"/>
              <a:t>az</a:t>
            </a:r>
            <a:r>
              <a:rPr lang="en-GB" sz="1400" dirty="0"/>
              <a:t> EUB közötti </a:t>
            </a:r>
            <a:r>
              <a:rPr lang="en-GB" sz="1400" dirty="0" err="1"/>
              <a:t>konfliktus</a:t>
            </a:r>
            <a:r>
              <a:rPr lang="en-GB" sz="1400" dirty="0"/>
              <a:t> kapcsán a DG Rule of Law </a:t>
            </a:r>
            <a:r>
              <a:rPr lang="en-GB" sz="1400" dirty="0" err="1"/>
              <a:t>bevonása</a:t>
            </a:r>
            <a:r>
              <a:rPr lang="en-GB" sz="1400" dirty="0"/>
              <a:t> szükséges</a:t>
            </a:r>
          </a:p>
          <a:p>
            <a:pPr marL="0" indent="0" algn="just" fontAlgn="base">
              <a:buNone/>
            </a:pPr>
            <a:r>
              <a:rPr lang="en-GB" sz="1400" dirty="0"/>
              <a:t>3</a:t>
            </a:r>
            <a:r>
              <a:rPr lang="en-GB" sz="1400" b="1" dirty="0">
                <a:highlight>
                  <a:srgbClr val="00FF00"/>
                </a:highlight>
              </a:rPr>
              <a:t>. DG Rule of Law Unit C1 </a:t>
            </a:r>
            <a:r>
              <a:rPr lang="en-GB" sz="1400" b="1" dirty="0" err="1">
                <a:highlight>
                  <a:srgbClr val="00FF00"/>
                </a:highlight>
              </a:rPr>
              <a:t>bevonása</a:t>
            </a:r>
            <a:r>
              <a:rPr lang="en-GB" sz="1400" b="1" dirty="0">
                <a:highlight>
                  <a:srgbClr val="00FF00"/>
                </a:highlight>
              </a:rPr>
              <a:t> </a:t>
            </a:r>
            <a:r>
              <a:rPr lang="en-GB" sz="1400" b="1" dirty="0" err="1">
                <a:highlight>
                  <a:srgbClr val="00FF00"/>
                </a:highlight>
              </a:rPr>
              <a:t>nélkülözhetetlen</a:t>
            </a:r>
            <a:r>
              <a:rPr lang="en-GB" sz="1400" dirty="0"/>
              <a:t> (Florian Geyer) .</a:t>
            </a:r>
          </a:p>
          <a:p>
            <a:pPr marL="0" indent="0" algn="just" fontAlgn="base">
              <a:buNone/>
            </a:pPr>
            <a:r>
              <a:rPr lang="en-GB" sz="1400" dirty="0"/>
              <a:t> Ennek </a:t>
            </a:r>
            <a:r>
              <a:rPr lang="en-GB" sz="1400" dirty="0" err="1"/>
              <a:t>oka</a:t>
            </a:r>
            <a:r>
              <a:rPr lang="en-GB" sz="1400" dirty="0"/>
              <a:t>, hogy </a:t>
            </a:r>
            <a:r>
              <a:rPr lang="en-GB" sz="1400" dirty="0" err="1"/>
              <a:t>az</a:t>
            </a:r>
            <a:r>
              <a:rPr lang="en-GB" sz="1400" dirty="0"/>
              <a:t> </a:t>
            </a:r>
            <a:r>
              <a:rPr lang="en-GB" sz="1400" dirty="0" err="1"/>
              <a:t>Irányelv</a:t>
            </a:r>
            <a:r>
              <a:rPr lang="en-GB" sz="1400" dirty="0"/>
              <a:t> </a:t>
            </a:r>
            <a:r>
              <a:rPr lang="en-GB" sz="1400" b="1" dirty="0"/>
              <a:t>nem megfelelő </a:t>
            </a:r>
            <a:r>
              <a:rPr lang="en-GB" sz="1400" b="1" dirty="0" err="1"/>
              <a:t>átültetése</a:t>
            </a:r>
            <a:r>
              <a:rPr lang="en-GB" sz="1400" b="1" dirty="0"/>
              <a:t>/</a:t>
            </a:r>
            <a:r>
              <a:rPr lang="en-GB" sz="1400" b="1" dirty="0" err="1"/>
              <a:t>az</a:t>
            </a:r>
            <a:r>
              <a:rPr lang="en-GB" sz="1400" b="1" dirty="0"/>
              <a:t> EUB </a:t>
            </a:r>
            <a:r>
              <a:rPr lang="en-GB" sz="1400" b="1" dirty="0" err="1"/>
              <a:t>ítéletek</a:t>
            </a:r>
            <a:r>
              <a:rPr lang="en-GB" sz="1400" b="1" dirty="0"/>
              <a:t> </a:t>
            </a:r>
            <a:r>
              <a:rPr lang="en-GB" sz="1400" b="1" dirty="0" err="1"/>
              <a:t>fogyasztóvédelmi</a:t>
            </a:r>
            <a:r>
              <a:rPr lang="en-GB" sz="1400" b="1" dirty="0"/>
              <a:t> </a:t>
            </a:r>
            <a:r>
              <a:rPr lang="en-GB" sz="1400" b="1" dirty="0" err="1"/>
              <a:t>tartalma</a:t>
            </a:r>
            <a:r>
              <a:rPr lang="en-GB" sz="1400" b="1" dirty="0"/>
              <a:t> </a:t>
            </a:r>
            <a:r>
              <a:rPr lang="en-GB" sz="1400" b="1" dirty="0" err="1"/>
              <a:t>alkalmazása</a:t>
            </a:r>
            <a:r>
              <a:rPr lang="en-GB" sz="1400" b="1" dirty="0"/>
              <a:t> </a:t>
            </a:r>
            <a:r>
              <a:rPr lang="en-GB" sz="1400" b="1" dirty="0" err="1"/>
              <a:t>mellőzése</a:t>
            </a:r>
            <a:r>
              <a:rPr lang="en-GB" sz="1400" b="1" dirty="0"/>
              <a:t> </a:t>
            </a:r>
            <a:r>
              <a:rPr lang="en-GB" sz="1400" b="1" dirty="0" err="1"/>
              <a:t>az</a:t>
            </a:r>
            <a:r>
              <a:rPr lang="en-GB" sz="1400" b="1" dirty="0"/>
              <a:t> uniós jog </a:t>
            </a:r>
            <a:r>
              <a:rPr lang="en-GB" sz="1400" b="1" dirty="0" err="1"/>
              <a:t>sérelme</a:t>
            </a:r>
            <a:r>
              <a:rPr lang="en-GB" sz="1400" b="1" dirty="0"/>
              <a:t>, a nemzeti bíróságok a </a:t>
            </a:r>
            <a:r>
              <a:rPr lang="en-GB" sz="1400" b="1" dirty="0" err="1"/>
              <a:t>Kúria</a:t>
            </a:r>
            <a:r>
              <a:rPr lang="en-GB" sz="1400" b="1" dirty="0"/>
              <a:t> és </a:t>
            </a:r>
            <a:r>
              <a:rPr lang="en-GB" sz="1400" b="1" dirty="0" err="1"/>
              <a:t>az</a:t>
            </a:r>
            <a:r>
              <a:rPr lang="en-GB" sz="1400" b="1" dirty="0"/>
              <a:t> EUB közötti </a:t>
            </a:r>
            <a:r>
              <a:rPr lang="en-GB" sz="1400" b="1" dirty="0" err="1"/>
              <a:t>konfliktus</a:t>
            </a:r>
            <a:r>
              <a:rPr lang="en-GB" sz="1400" b="1" dirty="0"/>
              <a:t> </a:t>
            </a:r>
            <a:r>
              <a:rPr lang="en-GB" sz="1400" b="1" dirty="0" err="1"/>
              <a:t>fennállását</a:t>
            </a:r>
            <a:r>
              <a:rPr lang="en-GB" sz="1400" b="1" dirty="0"/>
              <a:t> is </a:t>
            </a:r>
            <a:r>
              <a:rPr lang="en-GB" sz="1400" b="1" dirty="0" err="1"/>
              <a:t>jelentik</a:t>
            </a:r>
            <a:r>
              <a:rPr lang="en-GB" sz="1400" b="1" dirty="0"/>
              <a:t> </a:t>
            </a:r>
            <a:r>
              <a:rPr lang="en-GB" sz="1400" b="1" dirty="0" err="1"/>
              <a:t>egyben</a:t>
            </a:r>
            <a:r>
              <a:rPr lang="en-GB" sz="1400" b="1" dirty="0"/>
              <a:t>.</a:t>
            </a:r>
            <a:r>
              <a:rPr lang="en-GB" sz="1400" dirty="0"/>
              <a:t>  </a:t>
            </a:r>
            <a:r>
              <a:rPr lang="en-GB" sz="1400" dirty="0" err="1"/>
              <a:t>Ilyenkor</a:t>
            </a:r>
            <a:r>
              <a:rPr lang="en-GB" sz="1400" dirty="0"/>
              <a:t> </a:t>
            </a:r>
            <a:r>
              <a:rPr lang="en-GB" sz="1400" dirty="0" err="1"/>
              <a:t>az</a:t>
            </a:r>
            <a:r>
              <a:rPr lang="en-GB" sz="1400" dirty="0"/>
              <a:t> EUB szerint csak a </a:t>
            </a:r>
            <a:r>
              <a:rPr lang="en-GB" sz="1400" b="1" dirty="0" err="1"/>
              <a:t>jogállamiság</a:t>
            </a:r>
            <a:r>
              <a:rPr lang="en-GB" sz="1400" dirty="0"/>
              <a:t> és </a:t>
            </a:r>
            <a:r>
              <a:rPr lang="en-GB" sz="1400" dirty="0" err="1"/>
              <a:t>az</a:t>
            </a:r>
            <a:r>
              <a:rPr lang="en-GB" sz="1400" dirty="0"/>
              <a:t> ennek </a:t>
            </a:r>
            <a:r>
              <a:rPr lang="en-GB" sz="1400" dirty="0" err="1"/>
              <a:t>kikényszerítésére</a:t>
            </a:r>
            <a:r>
              <a:rPr lang="en-GB" sz="1400" dirty="0"/>
              <a:t> </a:t>
            </a:r>
            <a:r>
              <a:rPr lang="en-GB" sz="1400" dirty="0" err="1"/>
              <a:t>hivatott</a:t>
            </a:r>
            <a:r>
              <a:rPr lang="en-GB" sz="1400" dirty="0"/>
              <a:t> </a:t>
            </a:r>
            <a:r>
              <a:rPr lang="en-GB" sz="1400" dirty="0" err="1"/>
              <a:t>eljárási</a:t>
            </a:r>
            <a:r>
              <a:rPr lang="en-GB" sz="1400" dirty="0"/>
              <a:t> </a:t>
            </a:r>
            <a:r>
              <a:rPr lang="en-GB" sz="1400" dirty="0" err="1"/>
              <a:t>mechanizmus</a:t>
            </a:r>
            <a:r>
              <a:rPr lang="en-GB" sz="1400" dirty="0"/>
              <a:t> </a:t>
            </a:r>
            <a:r>
              <a:rPr lang="en-GB" sz="1400" dirty="0" err="1"/>
              <a:t>képezheti</a:t>
            </a:r>
            <a:r>
              <a:rPr lang="en-GB" sz="1400" dirty="0"/>
              <a:t> a </a:t>
            </a:r>
            <a:r>
              <a:rPr lang="en-GB" sz="1400" dirty="0" err="1"/>
              <a:t>konfliktus</a:t>
            </a:r>
            <a:r>
              <a:rPr lang="en-GB" sz="1400" dirty="0"/>
              <a:t> </a:t>
            </a:r>
            <a:r>
              <a:rPr lang="en-GB" sz="1400" dirty="0" err="1"/>
              <a:t>feloldásához</a:t>
            </a:r>
            <a:r>
              <a:rPr lang="en-GB" sz="1400" dirty="0"/>
              <a:t> </a:t>
            </a:r>
            <a:r>
              <a:rPr lang="en-GB" sz="1400" b="1" dirty="0"/>
              <a:t>a </a:t>
            </a:r>
            <a:r>
              <a:rPr lang="en-GB" sz="1400" b="1" dirty="0" err="1"/>
              <a:t>híd</a:t>
            </a:r>
            <a:r>
              <a:rPr lang="en-GB" sz="1400" b="1" dirty="0"/>
              <a:t> </a:t>
            </a:r>
            <a:r>
              <a:rPr lang="en-GB" sz="1400" b="1" dirty="0" err="1"/>
              <a:t>szerepét</a:t>
            </a:r>
            <a:r>
              <a:rPr lang="en-GB" sz="1400" dirty="0"/>
              <a:t>. Az </a:t>
            </a:r>
            <a:r>
              <a:rPr lang="en-GB" sz="1400" dirty="0" err="1"/>
              <a:t>említett</a:t>
            </a:r>
            <a:r>
              <a:rPr lang="en-GB" sz="1400" dirty="0"/>
              <a:t> </a:t>
            </a:r>
            <a:r>
              <a:rPr lang="en-GB" sz="1400" dirty="0" err="1"/>
              <a:t>három</a:t>
            </a:r>
            <a:r>
              <a:rPr lang="en-GB" sz="1400" dirty="0"/>
              <a:t> (olasz és holland)  </a:t>
            </a:r>
            <a:r>
              <a:rPr lang="en-GB" sz="1400" dirty="0" err="1"/>
              <a:t>eljárás</a:t>
            </a:r>
            <a:r>
              <a:rPr lang="en-GB" sz="1400" dirty="0"/>
              <a:t> alapján </a:t>
            </a:r>
            <a:r>
              <a:rPr lang="en-GB" sz="1400" dirty="0" err="1"/>
              <a:t>felállított</a:t>
            </a:r>
            <a:r>
              <a:rPr lang="en-GB" sz="1400" dirty="0"/>
              <a:t> </a:t>
            </a:r>
            <a:r>
              <a:rPr lang="en-GB" sz="1400" b="1" dirty="0" err="1"/>
              <a:t>kritérium</a:t>
            </a:r>
            <a:r>
              <a:rPr lang="en-GB" sz="1400" b="1" dirty="0"/>
              <a:t>-rendszer szerint </a:t>
            </a:r>
            <a:r>
              <a:rPr lang="en-GB" sz="1400" b="1" dirty="0" err="1">
                <a:solidFill>
                  <a:srgbClr val="FF0000"/>
                </a:solidFill>
              </a:rPr>
              <a:t>egyértelműen</a:t>
            </a:r>
            <a:r>
              <a:rPr lang="en-GB" sz="1400" b="1" dirty="0">
                <a:solidFill>
                  <a:srgbClr val="FF0000"/>
                </a:solidFill>
              </a:rPr>
              <a:t> és </a:t>
            </a:r>
            <a:r>
              <a:rPr lang="en-GB" sz="1400" b="1" dirty="0" err="1">
                <a:solidFill>
                  <a:srgbClr val="FF0000"/>
                </a:solidFill>
              </a:rPr>
              <a:t>többszörösen</a:t>
            </a:r>
            <a:r>
              <a:rPr lang="en-GB" sz="1400" b="1" dirty="0">
                <a:solidFill>
                  <a:srgbClr val="FF0000"/>
                </a:solidFill>
              </a:rPr>
              <a:t> </a:t>
            </a:r>
            <a:r>
              <a:rPr lang="en-GB" sz="1400" b="1" dirty="0" err="1"/>
              <a:t>fennállnak</a:t>
            </a:r>
            <a:r>
              <a:rPr lang="en-GB" sz="1400" b="1" dirty="0"/>
              <a:t> a </a:t>
            </a:r>
            <a:r>
              <a:rPr lang="en-GB" sz="1400" b="1" dirty="0" err="1"/>
              <a:t>kötelezettségszegési</a:t>
            </a:r>
            <a:r>
              <a:rPr lang="en-GB" sz="1400" b="1" dirty="0"/>
              <a:t> </a:t>
            </a:r>
            <a:r>
              <a:rPr lang="en-GB" sz="1400" b="1" dirty="0" err="1"/>
              <a:t>eljárás</a:t>
            </a:r>
            <a:r>
              <a:rPr lang="en-GB" sz="1400" b="1" dirty="0"/>
              <a:t> </a:t>
            </a:r>
            <a:r>
              <a:rPr lang="en-GB" sz="1400" b="1" dirty="0" err="1"/>
              <a:t>megindításának</a:t>
            </a:r>
            <a:r>
              <a:rPr lang="en-GB" sz="1400" b="1" dirty="0"/>
              <a:t> </a:t>
            </a:r>
            <a:r>
              <a:rPr lang="en-GB" sz="1400" b="1" dirty="0" err="1"/>
              <a:t>feltételei</a:t>
            </a:r>
            <a:r>
              <a:rPr lang="en-GB" sz="1400" dirty="0"/>
              <a:t>. A Bizottság e </a:t>
            </a:r>
            <a:r>
              <a:rPr lang="en-GB" sz="1400" dirty="0" err="1"/>
              <a:t>három</a:t>
            </a:r>
            <a:r>
              <a:rPr lang="en-GB" sz="1400" dirty="0"/>
              <a:t> </a:t>
            </a:r>
            <a:r>
              <a:rPr lang="en-GB" sz="1400" dirty="0" err="1"/>
              <a:t>egységnek</a:t>
            </a:r>
            <a:r>
              <a:rPr lang="en-GB" sz="1400" dirty="0"/>
              <a:t> tehát </a:t>
            </a:r>
            <a:r>
              <a:rPr lang="en-GB" sz="1400" dirty="0" err="1"/>
              <a:t>interaktívan</a:t>
            </a:r>
            <a:r>
              <a:rPr lang="en-GB" sz="1400" dirty="0"/>
              <a:t> kellene </a:t>
            </a:r>
            <a:r>
              <a:rPr lang="en-GB" sz="1400" dirty="0" err="1"/>
              <a:t>kommunikálnia</a:t>
            </a:r>
            <a:r>
              <a:rPr lang="en-GB" sz="1400" dirty="0"/>
              <a:t> és </a:t>
            </a:r>
            <a:r>
              <a:rPr lang="en-GB" sz="1400" dirty="0" err="1"/>
              <a:t>arra</a:t>
            </a:r>
            <a:r>
              <a:rPr lang="en-GB" sz="1400" dirty="0"/>
              <a:t> a </a:t>
            </a:r>
            <a:r>
              <a:rPr lang="en-GB" sz="1400" dirty="0" err="1"/>
              <a:t>következtetésre</a:t>
            </a:r>
            <a:r>
              <a:rPr lang="en-GB" sz="1400" dirty="0"/>
              <a:t> kellene jutni, hogy  a </a:t>
            </a:r>
            <a:r>
              <a:rPr lang="en-GB" sz="1400" dirty="0" err="1"/>
              <a:t>kötelezettségszegési</a:t>
            </a:r>
            <a:r>
              <a:rPr lang="en-GB" sz="1400" dirty="0"/>
              <a:t> </a:t>
            </a:r>
            <a:r>
              <a:rPr lang="en-GB" sz="1400" dirty="0" err="1"/>
              <a:t>eljárás</a:t>
            </a:r>
            <a:r>
              <a:rPr lang="en-GB" sz="1400" dirty="0"/>
              <a:t> </a:t>
            </a:r>
            <a:r>
              <a:rPr lang="en-GB" sz="1400" dirty="0" err="1"/>
              <a:t>haladéktalan</a:t>
            </a:r>
            <a:r>
              <a:rPr lang="en-GB" sz="1400" dirty="0"/>
              <a:t> </a:t>
            </a:r>
            <a:r>
              <a:rPr lang="en-GB" sz="1400" dirty="0" err="1"/>
              <a:t>megindítása</a:t>
            </a:r>
            <a:r>
              <a:rPr lang="en-GB" sz="1400" dirty="0"/>
              <a:t> </a:t>
            </a:r>
            <a:r>
              <a:rPr lang="en-GB" sz="1400" dirty="0" err="1"/>
              <a:t>nélkülözhetetlen</a:t>
            </a:r>
            <a:r>
              <a:rPr lang="en-GB" sz="1400" dirty="0"/>
              <a:t>. A jövőre nézve pedig a monitoring a </a:t>
            </a:r>
            <a:r>
              <a:rPr lang="en-GB" sz="1400" dirty="0" err="1"/>
              <a:t>prevenció</a:t>
            </a:r>
            <a:r>
              <a:rPr lang="en-GB" sz="1400" dirty="0"/>
              <a:t> a </a:t>
            </a:r>
            <a:r>
              <a:rPr lang="en-GB" sz="1400" dirty="0" err="1"/>
              <a:t>tagállami</a:t>
            </a:r>
            <a:r>
              <a:rPr lang="en-GB" sz="1400" dirty="0"/>
              <a:t> </a:t>
            </a:r>
            <a:r>
              <a:rPr lang="en-GB" sz="1400" dirty="0" err="1"/>
              <a:t>ítélkezési</a:t>
            </a:r>
            <a:r>
              <a:rPr lang="en-GB" sz="1400" dirty="0"/>
              <a:t> </a:t>
            </a:r>
            <a:r>
              <a:rPr lang="en-GB" sz="1400" dirty="0" err="1"/>
              <a:t>gyakorlat</a:t>
            </a:r>
            <a:r>
              <a:rPr lang="en-GB" sz="1400" dirty="0"/>
              <a:t> </a:t>
            </a:r>
            <a:r>
              <a:rPr lang="en-GB" sz="1400" dirty="0" err="1"/>
              <a:t>figyelemmel</a:t>
            </a:r>
            <a:r>
              <a:rPr lang="en-GB" sz="1400" dirty="0"/>
              <a:t> </a:t>
            </a:r>
            <a:r>
              <a:rPr lang="en-GB" sz="1400" dirty="0" err="1"/>
              <a:t>kísérésére</a:t>
            </a:r>
            <a:r>
              <a:rPr lang="en-GB" sz="1400" dirty="0"/>
              <a:t> szükséges, mert ki </a:t>
            </a:r>
            <a:r>
              <a:rPr lang="en-GB" sz="1400" dirty="0" err="1"/>
              <a:t>kell</a:t>
            </a:r>
            <a:r>
              <a:rPr lang="en-GB" sz="1400" dirty="0"/>
              <a:t> </a:t>
            </a:r>
            <a:r>
              <a:rPr lang="en-GB" sz="1400" dirty="0" err="1"/>
              <a:t>zárni</a:t>
            </a:r>
            <a:r>
              <a:rPr lang="en-GB" sz="1400" dirty="0"/>
              <a:t>, hogy a </a:t>
            </a:r>
            <a:r>
              <a:rPr lang="en-GB" sz="1400" dirty="0" err="1"/>
              <a:t>hitelezői</a:t>
            </a:r>
            <a:r>
              <a:rPr lang="en-GB" sz="1400" dirty="0"/>
              <a:t> </a:t>
            </a:r>
            <a:r>
              <a:rPr lang="en-GB" sz="1400" dirty="0" err="1"/>
              <a:t>kartellek</a:t>
            </a:r>
            <a:r>
              <a:rPr lang="en-GB" sz="1400" dirty="0"/>
              <a:t> </a:t>
            </a:r>
            <a:r>
              <a:rPr lang="en-GB" sz="1400" dirty="0" err="1"/>
              <a:t>piaci</a:t>
            </a:r>
            <a:r>
              <a:rPr lang="en-GB" sz="1400" dirty="0"/>
              <a:t> </a:t>
            </a:r>
            <a:r>
              <a:rPr lang="en-GB" sz="1400" dirty="0" err="1"/>
              <a:t>erejűkkel</a:t>
            </a:r>
            <a:r>
              <a:rPr lang="en-GB" sz="1400" dirty="0"/>
              <a:t> és </a:t>
            </a:r>
            <a:r>
              <a:rPr lang="en-GB" sz="1400" dirty="0" err="1"/>
              <a:t>összehangolt</a:t>
            </a:r>
            <a:r>
              <a:rPr lang="en-GB" sz="1400" dirty="0"/>
              <a:t> </a:t>
            </a:r>
            <a:r>
              <a:rPr lang="en-GB" sz="1400" dirty="0" err="1"/>
              <a:t>magatartásukkal</a:t>
            </a:r>
            <a:r>
              <a:rPr lang="en-GB" sz="1400" dirty="0"/>
              <a:t> a </a:t>
            </a:r>
            <a:r>
              <a:rPr lang="en-GB" sz="1400" dirty="0" err="1"/>
              <a:t>jogalkotóra</a:t>
            </a:r>
            <a:r>
              <a:rPr lang="en-GB" sz="1400" dirty="0"/>
              <a:t> és </a:t>
            </a:r>
            <a:r>
              <a:rPr lang="en-GB" sz="1400" dirty="0" err="1"/>
              <a:t>bíróságokra</a:t>
            </a:r>
            <a:r>
              <a:rPr lang="en-GB" sz="1400" dirty="0"/>
              <a:t> </a:t>
            </a:r>
            <a:r>
              <a:rPr lang="en-GB" sz="1400" dirty="0" err="1"/>
              <a:t>gyakorolt</a:t>
            </a:r>
            <a:r>
              <a:rPr lang="en-GB" sz="1400" dirty="0"/>
              <a:t> közvetlen és </a:t>
            </a:r>
            <a:r>
              <a:rPr lang="en-GB" sz="1400" dirty="0" err="1"/>
              <a:t>közvetett</a:t>
            </a:r>
            <a:r>
              <a:rPr lang="en-GB" sz="1400" dirty="0"/>
              <a:t> </a:t>
            </a:r>
            <a:r>
              <a:rPr lang="en-GB" sz="1400" dirty="0" err="1"/>
              <a:t>hatással</a:t>
            </a:r>
            <a:r>
              <a:rPr lang="en-GB" sz="1400" dirty="0"/>
              <a:t>, </a:t>
            </a:r>
            <a:r>
              <a:rPr lang="en-GB" sz="1400" dirty="0" err="1"/>
              <a:t>jogalkotási</a:t>
            </a:r>
            <a:r>
              <a:rPr lang="en-GB" sz="1400" dirty="0"/>
              <a:t> </a:t>
            </a:r>
            <a:r>
              <a:rPr lang="en-GB" sz="1400" dirty="0" err="1"/>
              <a:t>eljárással</a:t>
            </a:r>
            <a:r>
              <a:rPr lang="en-GB" sz="1400" dirty="0"/>
              <a:t> </a:t>
            </a:r>
            <a:r>
              <a:rPr lang="en-GB" sz="1400" dirty="0" err="1"/>
              <a:t>el</a:t>
            </a:r>
            <a:r>
              <a:rPr lang="en-GB" sz="1400" dirty="0"/>
              <a:t> </a:t>
            </a:r>
            <a:r>
              <a:rPr lang="en-GB" sz="1400" dirty="0" err="1"/>
              <a:t>tudják</a:t>
            </a:r>
            <a:r>
              <a:rPr lang="en-GB" sz="1400" dirty="0"/>
              <a:t> </a:t>
            </a:r>
            <a:r>
              <a:rPr lang="en-GB" sz="1400" dirty="0" err="1"/>
              <a:t>érni</a:t>
            </a:r>
            <a:r>
              <a:rPr lang="en-GB" sz="1400" dirty="0"/>
              <a:t> a </a:t>
            </a:r>
            <a:r>
              <a:rPr lang="en-GB" sz="1400" dirty="0" err="1"/>
              <a:t>fogyasztói</a:t>
            </a:r>
            <a:r>
              <a:rPr lang="en-GB" sz="1400" dirty="0"/>
              <a:t> </a:t>
            </a:r>
            <a:r>
              <a:rPr lang="en-GB" sz="1400" dirty="0" err="1"/>
              <a:t>jogok</a:t>
            </a:r>
            <a:r>
              <a:rPr lang="en-GB" sz="1400" dirty="0"/>
              <a:t> </a:t>
            </a:r>
            <a:r>
              <a:rPr lang="en-GB" sz="1400" dirty="0" err="1"/>
              <a:t>gyengítését</a:t>
            </a:r>
            <a:r>
              <a:rPr lang="en-GB" sz="1400" dirty="0"/>
              <a:t>. </a:t>
            </a:r>
            <a:r>
              <a:rPr lang="en-GB" sz="1400" dirty="0" err="1"/>
              <a:t>Ez</a:t>
            </a:r>
            <a:r>
              <a:rPr lang="en-GB" sz="1400" dirty="0"/>
              <a:t> </a:t>
            </a:r>
            <a:r>
              <a:rPr lang="en-GB" sz="1400" dirty="0" err="1"/>
              <a:t>érinti</a:t>
            </a:r>
            <a:r>
              <a:rPr lang="en-GB" sz="1400" dirty="0"/>
              <a:t> a szabad </a:t>
            </a:r>
            <a:r>
              <a:rPr lang="en-GB" sz="1400" dirty="0" err="1"/>
              <a:t>versenyt</a:t>
            </a:r>
            <a:r>
              <a:rPr lang="en-GB" sz="1400" dirty="0"/>
              <a:t>, és </a:t>
            </a:r>
            <a:r>
              <a:rPr lang="en-GB" sz="1400" dirty="0" err="1"/>
              <a:t>torzulást</a:t>
            </a:r>
            <a:r>
              <a:rPr lang="en-GB" sz="1400" dirty="0"/>
              <a:t> </a:t>
            </a:r>
            <a:r>
              <a:rPr lang="en-GB" sz="1400" dirty="0" err="1"/>
              <a:t>okoz</a:t>
            </a:r>
            <a:r>
              <a:rPr lang="en-GB" sz="1400" dirty="0"/>
              <a:t> a </a:t>
            </a:r>
            <a:r>
              <a:rPr lang="en-GB" sz="1400" dirty="0" err="1"/>
              <a:t>közös</a:t>
            </a:r>
            <a:r>
              <a:rPr lang="en-GB" sz="1400" dirty="0"/>
              <a:t> </a:t>
            </a:r>
            <a:r>
              <a:rPr lang="en-GB" sz="1400" dirty="0" err="1"/>
              <a:t>piacon</a:t>
            </a:r>
            <a:r>
              <a:rPr lang="en-GB" sz="1400" dirty="0"/>
              <a:t>, </a:t>
            </a:r>
            <a:r>
              <a:rPr lang="en-GB" sz="1400" dirty="0" err="1"/>
              <a:t>ellentétes</a:t>
            </a:r>
            <a:r>
              <a:rPr lang="en-GB" sz="1400" dirty="0"/>
              <a:t> </a:t>
            </a:r>
            <a:r>
              <a:rPr lang="en-GB" sz="1400" dirty="0" err="1"/>
              <a:t>az</a:t>
            </a:r>
            <a:r>
              <a:rPr lang="en-GB" sz="1400" dirty="0"/>
              <a:t> uniós jog </a:t>
            </a:r>
            <a:r>
              <a:rPr lang="en-GB" sz="1400" dirty="0" err="1"/>
              <a:t>antidiszkriminációs</a:t>
            </a:r>
            <a:r>
              <a:rPr lang="en-GB" sz="1400" dirty="0"/>
              <a:t> </a:t>
            </a:r>
            <a:r>
              <a:rPr lang="en-GB" sz="1400" dirty="0" err="1"/>
              <a:t>célokkal</a:t>
            </a:r>
            <a:r>
              <a:rPr lang="en-GB" sz="1400" dirty="0"/>
              <a:t> is.</a:t>
            </a:r>
          </a:p>
        </p:txBody>
      </p:sp>
    </p:spTree>
    <p:extLst>
      <p:ext uri="{BB962C8B-B14F-4D97-AF65-F5344CB8AC3E}">
        <p14:creationId xmlns:p14="http://schemas.microsoft.com/office/powerpoint/2010/main" val="181329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0772-56ED-9B18-09BA-639737DD82E8}"/>
              </a:ext>
            </a:extLst>
          </p:cNvPr>
          <p:cNvSpPr>
            <a:spLocks noGrp="1"/>
          </p:cNvSpPr>
          <p:nvPr>
            <p:ph type="title"/>
          </p:nvPr>
        </p:nvSpPr>
        <p:spPr>
          <a:xfrm>
            <a:off x="1006930" y="-272142"/>
            <a:ext cx="10885714" cy="1507671"/>
          </a:xfrm>
        </p:spPr>
        <p:txBody>
          <a:bodyPr>
            <a:normAutofit/>
          </a:bodyPr>
          <a:lstStyle/>
          <a:p>
            <a:r>
              <a:rPr lang="en-GB" sz="2400" dirty="0"/>
              <a:t>FSUG és a Bizottság </a:t>
            </a:r>
            <a:r>
              <a:rPr lang="en-GB" sz="2400" dirty="0" err="1"/>
              <a:t>Főigazgatóságainak</a:t>
            </a:r>
            <a:r>
              <a:rPr lang="en-GB" sz="2400" dirty="0"/>
              <a:t> </a:t>
            </a:r>
            <a:r>
              <a:rPr lang="en-GB" sz="2400" dirty="0" err="1"/>
              <a:t>együttműködése</a:t>
            </a:r>
            <a:r>
              <a:rPr lang="en-GB" sz="2400" dirty="0"/>
              <a:t> és </a:t>
            </a:r>
            <a:r>
              <a:rPr lang="en-GB" sz="2400" dirty="0" err="1"/>
              <a:t>közös</a:t>
            </a:r>
            <a:r>
              <a:rPr lang="en-GB" sz="2400" dirty="0"/>
              <a:t> </a:t>
            </a:r>
            <a:r>
              <a:rPr lang="en-GB" sz="2400" dirty="0" err="1"/>
              <a:t>intervenciója</a:t>
            </a:r>
            <a:r>
              <a:rPr lang="en-GB" sz="2400" dirty="0"/>
              <a:t> </a:t>
            </a:r>
            <a:r>
              <a:rPr lang="en-GB" sz="2400" dirty="0" err="1"/>
              <a:t>szükségessége</a:t>
            </a:r>
            <a:r>
              <a:rPr lang="en-GB" sz="2400" dirty="0"/>
              <a:t> – monitoring és </a:t>
            </a:r>
            <a:r>
              <a:rPr lang="en-GB" sz="2400" dirty="0" err="1"/>
              <a:t>kötelezettségszegéi</a:t>
            </a:r>
            <a:r>
              <a:rPr lang="en-GB" sz="2400" dirty="0"/>
              <a:t> </a:t>
            </a:r>
            <a:r>
              <a:rPr lang="en-GB" sz="2400" dirty="0" err="1"/>
              <a:t>eljárás</a:t>
            </a:r>
            <a:r>
              <a:rPr lang="en-GB" sz="2400" dirty="0"/>
              <a:t> </a:t>
            </a:r>
            <a:r>
              <a:rPr lang="en-GB" sz="2400" dirty="0" err="1"/>
              <a:t>indítása</a:t>
            </a:r>
            <a:endParaRPr lang="en-GB" sz="2400" dirty="0"/>
          </a:p>
        </p:txBody>
      </p:sp>
      <p:sp>
        <p:nvSpPr>
          <p:cNvPr id="3" name="Content Placeholder 2">
            <a:extLst>
              <a:ext uri="{FF2B5EF4-FFF2-40B4-BE49-F238E27FC236}">
                <a16:creationId xmlns:a16="http://schemas.microsoft.com/office/drawing/2014/main" id="{395501E0-DBE8-36EC-0AC5-781FBD129B52}"/>
              </a:ext>
            </a:extLst>
          </p:cNvPr>
          <p:cNvSpPr>
            <a:spLocks noGrp="1"/>
          </p:cNvSpPr>
          <p:nvPr>
            <p:ph idx="1"/>
          </p:nvPr>
        </p:nvSpPr>
        <p:spPr>
          <a:xfrm>
            <a:off x="299356" y="963387"/>
            <a:ext cx="11043558" cy="5720442"/>
          </a:xfrm>
        </p:spPr>
        <p:txBody>
          <a:bodyPr>
            <a:normAutofit fontScale="25000" lnSpcReduction="20000"/>
          </a:bodyPr>
          <a:lstStyle/>
          <a:p>
            <a:pPr marL="0" indent="0" algn="just" fontAlgn="base">
              <a:buNone/>
            </a:pPr>
            <a:r>
              <a:rPr lang="en-GB" sz="7200" dirty="0"/>
              <a:t>A </a:t>
            </a:r>
            <a:r>
              <a:rPr lang="en-GB" sz="7200" b="1" u="sng" dirty="0"/>
              <a:t>Bizottság </a:t>
            </a:r>
            <a:r>
              <a:rPr lang="en-GB" sz="7200" b="1" u="sng" dirty="0" err="1"/>
              <a:t>szervei</a:t>
            </a:r>
            <a:r>
              <a:rPr lang="en-GB" sz="7200" b="1" u="sng" dirty="0"/>
              <a:t> közötti </a:t>
            </a:r>
            <a:r>
              <a:rPr lang="en-GB" sz="7200" b="1" u="sng" dirty="0" err="1"/>
              <a:t>célirányos</a:t>
            </a:r>
            <a:r>
              <a:rPr lang="en-GB" sz="7200" b="1" u="sng" dirty="0"/>
              <a:t> </a:t>
            </a:r>
            <a:r>
              <a:rPr lang="en-GB" sz="7200" b="1" u="sng" dirty="0" err="1"/>
              <a:t>együttműködésre</a:t>
            </a:r>
            <a:r>
              <a:rPr lang="en-GB" sz="7200" b="1" dirty="0"/>
              <a:t>, a </a:t>
            </a:r>
            <a:r>
              <a:rPr lang="en-GB" sz="7200" b="1" dirty="0" err="1"/>
              <a:t>hatásköri</a:t>
            </a:r>
            <a:r>
              <a:rPr lang="en-GB" sz="7200" b="1" dirty="0"/>
              <a:t> és </a:t>
            </a:r>
            <a:r>
              <a:rPr lang="en-GB" sz="7200" b="1" dirty="0" err="1"/>
              <a:t>illetékességi</a:t>
            </a:r>
            <a:r>
              <a:rPr lang="en-GB" sz="7200" b="1" dirty="0"/>
              <a:t> </a:t>
            </a:r>
            <a:r>
              <a:rPr lang="en-GB" sz="7200" b="1" dirty="0" err="1"/>
              <a:t>feladatkörök</a:t>
            </a:r>
            <a:r>
              <a:rPr lang="en-GB" sz="7200" b="1" dirty="0"/>
              <a:t> </a:t>
            </a:r>
            <a:r>
              <a:rPr lang="en-GB" sz="7200" b="1" dirty="0" err="1"/>
              <a:t>megosztása</a:t>
            </a:r>
            <a:r>
              <a:rPr lang="en-GB" sz="7200" b="1" dirty="0"/>
              <a:t> alapján </a:t>
            </a:r>
            <a:r>
              <a:rPr lang="en-GB" sz="7200" b="1" dirty="0" err="1"/>
              <a:t>lehetőség</a:t>
            </a:r>
            <a:r>
              <a:rPr lang="en-GB" sz="7200" b="1" dirty="0"/>
              <a:t> van </a:t>
            </a:r>
            <a:r>
              <a:rPr lang="en-GB" sz="7200" dirty="0" err="1"/>
              <a:t>az</a:t>
            </a:r>
            <a:r>
              <a:rPr lang="en-GB" sz="7200" dirty="0"/>
              <a:t> </a:t>
            </a:r>
          </a:p>
          <a:p>
            <a:pPr marL="0" indent="0" algn="just" fontAlgn="base">
              <a:buNone/>
            </a:pPr>
            <a:r>
              <a:rPr lang="en-GB" sz="7200" b="1" u="sng" dirty="0">
                <a:highlight>
                  <a:srgbClr val="00FF00"/>
                </a:highlight>
              </a:rPr>
              <a:t>1. FSUG </a:t>
            </a:r>
            <a:r>
              <a:rPr lang="en-GB" sz="7200" dirty="0" err="1"/>
              <a:t>honlapján</a:t>
            </a:r>
            <a:r>
              <a:rPr lang="en-GB" sz="7200" dirty="0"/>
              <a:t> </a:t>
            </a:r>
            <a:r>
              <a:rPr lang="en-GB" sz="7200" dirty="0" err="1"/>
              <a:t>olvasható</a:t>
            </a:r>
            <a:r>
              <a:rPr lang="en-GB" sz="7200" dirty="0"/>
              <a:t> </a:t>
            </a:r>
            <a:r>
              <a:rPr lang="en-GB" sz="7200" dirty="0" err="1"/>
              <a:t>információk</a:t>
            </a:r>
            <a:r>
              <a:rPr lang="en-GB" sz="7200" dirty="0"/>
              <a:t> szerint ezen </a:t>
            </a:r>
            <a:r>
              <a:rPr lang="en-GB" sz="7200" dirty="0" err="1"/>
              <a:t>egység</a:t>
            </a:r>
            <a:r>
              <a:rPr lang="en-GB" sz="7200" dirty="0"/>
              <a:t> feladata többek között </a:t>
            </a:r>
            <a:r>
              <a:rPr lang="en-GB" sz="7200" b="1" dirty="0"/>
              <a:t>a </a:t>
            </a:r>
            <a:r>
              <a:rPr lang="en-GB" sz="7200" b="1" dirty="0" err="1"/>
              <a:t>kapcsolattartás</a:t>
            </a:r>
            <a:r>
              <a:rPr lang="en-GB" sz="7200" b="1" dirty="0"/>
              <a:t>, </a:t>
            </a:r>
            <a:r>
              <a:rPr lang="en-GB" sz="7200" b="1" dirty="0" err="1"/>
              <a:t>monitoringozás</a:t>
            </a:r>
            <a:r>
              <a:rPr lang="en-GB" sz="7200" b="1" dirty="0"/>
              <a:t> </a:t>
            </a:r>
            <a:r>
              <a:rPr lang="en-GB" sz="7200" dirty="0" err="1"/>
              <a:t>megszervezése</a:t>
            </a:r>
            <a:r>
              <a:rPr lang="en-GB" sz="7200" dirty="0"/>
              <a:t>, </a:t>
            </a:r>
          </a:p>
          <a:p>
            <a:pPr marL="0" indent="0" algn="just" fontAlgn="base">
              <a:buNone/>
            </a:pPr>
            <a:r>
              <a:rPr lang="en-GB" sz="7200" b="1" u="sng" dirty="0">
                <a:highlight>
                  <a:srgbClr val="00FF00"/>
                </a:highlight>
              </a:rPr>
              <a:t>2. DG Just and Consumer Unit B2 </a:t>
            </a:r>
            <a:r>
              <a:rPr lang="en-GB" sz="7200" dirty="0"/>
              <a:t>feladata a </a:t>
            </a:r>
            <a:r>
              <a:rPr lang="en-GB" sz="7200" dirty="0" err="1"/>
              <a:t>beérkező</a:t>
            </a:r>
            <a:r>
              <a:rPr lang="en-GB" sz="7200" dirty="0"/>
              <a:t> </a:t>
            </a:r>
            <a:r>
              <a:rPr lang="en-GB" sz="7200" dirty="0" err="1"/>
              <a:t>szakmai</a:t>
            </a:r>
            <a:r>
              <a:rPr lang="en-GB" sz="7200" dirty="0"/>
              <a:t> </a:t>
            </a:r>
            <a:r>
              <a:rPr lang="en-GB" sz="7200" dirty="0" err="1"/>
              <a:t>anyagok</a:t>
            </a:r>
            <a:r>
              <a:rPr lang="en-GB" sz="7200" dirty="0"/>
              <a:t> </a:t>
            </a:r>
            <a:r>
              <a:rPr lang="en-GB" sz="7200" dirty="0" err="1"/>
              <a:t>fogadása</a:t>
            </a:r>
            <a:r>
              <a:rPr lang="en-GB" sz="7200" dirty="0"/>
              <a:t>, </a:t>
            </a:r>
            <a:r>
              <a:rPr lang="en-GB" sz="7200" dirty="0" err="1"/>
              <a:t>az</a:t>
            </a:r>
            <a:r>
              <a:rPr lang="en-GB" sz="7200" dirty="0"/>
              <a:t> </a:t>
            </a:r>
            <a:r>
              <a:rPr lang="en-GB" sz="7200" dirty="0" err="1"/>
              <a:t>általunk</a:t>
            </a:r>
            <a:r>
              <a:rPr lang="en-GB" sz="7200" dirty="0"/>
              <a:t> </a:t>
            </a:r>
            <a:r>
              <a:rPr lang="en-GB" sz="7200" dirty="0" err="1"/>
              <a:t>megküldött</a:t>
            </a:r>
            <a:r>
              <a:rPr lang="en-GB" sz="7200" dirty="0"/>
              <a:t> </a:t>
            </a:r>
            <a:r>
              <a:rPr lang="en-GB" sz="7200" dirty="0" err="1"/>
              <a:t>azon</a:t>
            </a:r>
            <a:r>
              <a:rPr lang="en-GB" sz="7200" dirty="0"/>
              <a:t> </a:t>
            </a:r>
            <a:r>
              <a:rPr lang="en-GB" sz="7200" dirty="0" err="1"/>
              <a:t>anyagok</a:t>
            </a:r>
            <a:r>
              <a:rPr lang="en-GB" sz="7200" dirty="0"/>
              <a:t>, </a:t>
            </a:r>
            <a:r>
              <a:rPr lang="en-GB" sz="7200" dirty="0" err="1"/>
              <a:t>ítéletek</a:t>
            </a:r>
            <a:r>
              <a:rPr lang="en-GB" sz="7200" dirty="0"/>
              <a:t> </a:t>
            </a:r>
            <a:r>
              <a:rPr lang="en-GB" sz="7200" dirty="0" err="1"/>
              <a:t>fogyasztóvédelmi</a:t>
            </a:r>
            <a:r>
              <a:rPr lang="en-GB" sz="7200" dirty="0"/>
              <a:t> </a:t>
            </a:r>
            <a:r>
              <a:rPr lang="en-GB" sz="7200" dirty="0" err="1"/>
              <a:t>célú</a:t>
            </a:r>
            <a:r>
              <a:rPr lang="en-GB" sz="7200" dirty="0"/>
              <a:t> </a:t>
            </a:r>
            <a:r>
              <a:rPr lang="en-GB" sz="7200" dirty="0" err="1"/>
              <a:t>értelmezése</a:t>
            </a:r>
            <a:r>
              <a:rPr lang="en-GB" sz="7200" dirty="0"/>
              <a:t> </a:t>
            </a:r>
            <a:r>
              <a:rPr lang="en-GB" sz="7200" dirty="0" err="1"/>
              <a:t>elemzése</a:t>
            </a:r>
            <a:r>
              <a:rPr lang="en-GB" sz="7200" dirty="0"/>
              <a:t>, hogy </a:t>
            </a:r>
            <a:r>
              <a:rPr lang="en-GB" sz="7200" dirty="0" err="1"/>
              <a:t>ezek</a:t>
            </a:r>
            <a:r>
              <a:rPr lang="en-GB" sz="7200" dirty="0"/>
              <a:t> </a:t>
            </a:r>
            <a:r>
              <a:rPr lang="en-GB" sz="7200" dirty="0" err="1"/>
              <a:t>az</a:t>
            </a:r>
            <a:r>
              <a:rPr lang="en-GB" sz="7200" dirty="0"/>
              <a:t> </a:t>
            </a:r>
            <a:r>
              <a:rPr lang="en-GB" sz="7200" dirty="0" err="1"/>
              <a:t>ítéletek</a:t>
            </a:r>
            <a:r>
              <a:rPr lang="en-GB" sz="7200" dirty="0"/>
              <a:t> </a:t>
            </a:r>
            <a:r>
              <a:rPr lang="en-GB" sz="7200" dirty="0" err="1"/>
              <a:t>az</a:t>
            </a:r>
            <a:r>
              <a:rPr lang="en-GB" sz="7200" dirty="0"/>
              <a:t> </a:t>
            </a:r>
            <a:r>
              <a:rPr lang="en-GB" sz="7200" dirty="0" err="1"/>
              <a:t>Irányelv</a:t>
            </a:r>
            <a:r>
              <a:rPr lang="en-GB" sz="7200" dirty="0"/>
              <a:t> </a:t>
            </a:r>
            <a:r>
              <a:rPr lang="en-GB" sz="7200" dirty="0" err="1"/>
              <a:t>céljának</a:t>
            </a:r>
            <a:r>
              <a:rPr lang="en-GB" sz="7200" dirty="0"/>
              <a:t> </a:t>
            </a:r>
            <a:r>
              <a:rPr lang="en-GB" sz="7200" dirty="0" err="1"/>
              <a:t>megfelelnek</a:t>
            </a:r>
            <a:r>
              <a:rPr lang="en-GB" sz="7200" dirty="0"/>
              <a:t>-e. Mivel a </a:t>
            </a:r>
            <a:r>
              <a:rPr lang="en-GB" sz="7200" dirty="0" err="1"/>
              <a:t>magyar</a:t>
            </a:r>
            <a:r>
              <a:rPr lang="en-GB" sz="7200" dirty="0"/>
              <a:t> bíróságok, </a:t>
            </a:r>
            <a:r>
              <a:rPr lang="en-GB" sz="7200" dirty="0" err="1"/>
              <a:t>különösen</a:t>
            </a:r>
            <a:r>
              <a:rPr lang="en-GB" sz="7200" dirty="0"/>
              <a:t> a </a:t>
            </a:r>
            <a:r>
              <a:rPr lang="en-GB" sz="7200" dirty="0" err="1"/>
              <a:t>Kúria</a:t>
            </a:r>
            <a:r>
              <a:rPr lang="en-GB" sz="7200" dirty="0"/>
              <a:t> </a:t>
            </a:r>
            <a:r>
              <a:rPr lang="en-GB" sz="7200" dirty="0" err="1"/>
              <a:t>ítélkezési</a:t>
            </a:r>
            <a:r>
              <a:rPr lang="en-GB" sz="7200" dirty="0"/>
              <a:t> </a:t>
            </a:r>
            <a:r>
              <a:rPr lang="en-GB" sz="7200" dirty="0" err="1"/>
              <a:t>gyakorlata</a:t>
            </a:r>
            <a:r>
              <a:rPr lang="en-GB" sz="7200" dirty="0"/>
              <a:t> nem </a:t>
            </a:r>
            <a:r>
              <a:rPr lang="en-GB" sz="7200" dirty="0" err="1"/>
              <a:t>követi</a:t>
            </a:r>
            <a:r>
              <a:rPr lang="en-GB" sz="7200" dirty="0"/>
              <a:t> </a:t>
            </a:r>
            <a:r>
              <a:rPr lang="en-GB" sz="7200" dirty="0" err="1"/>
              <a:t>az</a:t>
            </a:r>
            <a:r>
              <a:rPr lang="en-GB" sz="7200" dirty="0"/>
              <a:t> EUB </a:t>
            </a:r>
            <a:r>
              <a:rPr lang="en-GB" sz="7200" dirty="0" err="1"/>
              <a:t>értelmezését</a:t>
            </a:r>
            <a:r>
              <a:rPr lang="en-GB" sz="7200" dirty="0"/>
              <a:t>, és </a:t>
            </a:r>
            <a:r>
              <a:rPr lang="en-GB" sz="7200" dirty="0" err="1"/>
              <a:t>az</a:t>
            </a:r>
            <a:r>
              <a:rPr lang="en-GB" sz="7200" dirty="0"/>
              <a:t> </a:t>
            </a:r>
            <a:r>
              <a:rPr lang="en-GB" sz="7200" dirty="0" err="1"/>
              <a:t>alapos</a:t>
            </a:r>
            <a:r>
              <a:rPr lang="en-GB" sz="7200" dirty="0"/>
              <a:t> </a:t>
            </a:r>
            <a:r>
              <a:rPr lang="en-GB" sz="7200" dirty="0" err="1"/>
              <a:t>vizsgálatnak</a:t>
            </a:r>
            <a:r>
              <a:rPr lang="en-GB" sz="7200" dirty="0"/>
              <a:t> a </a:t>
            </a:r>
            <a:r>
              <a:rPr lang="en-GB" sz="7200" dirty="0" err="1"/>
              <a:t>feltárt</a:t>
            </a:r>
            <a:r>
              <a:rPr lang="en-GB" sz="7200" dirty="0"/>
              <a:t> </a:t>
            </a:r>
            <a:r>
              <a:rPr lang="en-GB" sz="7200" dirty="0" err="1"/>
              <a:t>tények</a:t>
            </a:r>
            <a:r>
              <a:rPr lang="en-GB" sz="7200" dirty="0"/>
              <a:t> uniós jog </a:t>
            </a:r>
            <a:r>
              <a:rPr lang="en-GB" sz="7200" dirty="0" err="1"/>
              <a:t>kritériumai</a:t>
            </a:r>
            <a:r>
              <a:rPr lang="en-GB" sz="7200" dirty="0"/>
              <a:t> </a:t>
            </a:r>
            <a:r>
              <a:rPr lang="en-GB" sz="7200" dirty="0" err="1"/>
              <a:t>szerinti</a:t>
            </a:r>
            <a:r>
              <a:rPr lang="en-GB" sz="7200" dirty="0"/>
              <a:t> </a:t>
            </a:r>
            <a:r>
              <a:rPr lang="en-GB" sz="7200" dirty="0" err="1"/>
              <a:t>vizsgálata</a:t>
            </a:r>
            <a:r>
              <a:rPr lang="en-GB" sz="7200" dirty="0"/>
              <a:t> alapján csak erre a  </a:t>
            </a:r>
            <a:r>
              <a:rPr lang="en-GB" sz="7200" dirty="0" err="1"/>
              <a:t>következtetésre</a:t>
            </a:r>
            <a:r>
              <a:rPr lang="en-GB" sz="7200" dirty="0"/>
              <a:t> </a:t>
            </a:r>
            <a:r>
              <a:rPr lang="en-GB" sz="7200" dirty="0" err="1"/>
              <a:t>juthat</a:t>
            </a:r>
            <a:r>
              <a:rPr lang="en-GB" sz="7200" dirty="0"/>
              <a:t>,  </a:t>
            </a:r>
            <a:r>
              <a:rPr lang="en-GB" sz="7200" dirty="0" err="1"/>
              <a:t>tagállami</a:t>
            </a:r>
            <a:r>
              <a:rPr lang="en-GB" sz="7200" dirty="0"/>
              <a:t> bíróságok és </a:t>
            </a:r>
            <a:r>
              <a:rPr lang="en-GB" sz="7200" dirty="0" err="1"/>
              <a:t>az</a:t>
            </a:r>
            <a:r>
              <a:rPr lang="en-GB" sz="7200" dirty="0"/>
              <a:t> EUB közötti </a:t>
            </a:r>
            <a:r>
              <a:rPr lang="en-GB" sz="7200" dirty="0" err="1"/>
              <a:t>konfliktus</a:t>
            </a:r>
            <a:r>
              <a:rPr lang="en-GB" sz="7200" dirty="0"/>
              <a:t> kapcsán a DG Rule of Law </a:t>
            </a:r>
            <a:r>
              <a:rPr lang="en-GB" sz="7200" dirty="0" err="1"/>
              <a:t>bevonása</a:t>
            </a:r>
            <a:r>
              <a:rPr lang="en-GB" sz="7200" dirty="0"/>
              <a:t> is szükséges</a:t>
            </a:r>
          </a:p>
          <a:p>
            <a:pPr marL="0" indent="0" algn="just" fontAlgn="base">
              <a:buNone/>
            </a:pPr>
            <a:r>
              <a:rPr lang="en-GB" sz="7200" u="sng" dirty="0">
                <a:highlight>
                  <a:srgbClr val="00FF00"/>
                </a:highlight>
              </a:rPr>
              <a:t>3</a:t>
            </a:r>
            <a:r>
              <a:rPr lang="en-GB" sz="7200" b="1" u="sng" dirty="0">
                <a:highlight>
                  <a:srgbClr val="00FF00"/>
                </a:highlight>
              </a:rPr>
              <a:t>. DG Rule of Law Unit C1 </a:t>
            </a:r>
            <a:r>
              <a:rPr lang="en-GB" sz="7200" b="1" u="sng" dirty="0" err="1">
                <a:highlight>
                  <a:srgbClr val="00FF00"/>
                </a:highlight>
              </a:rPr>
              <a:t>bevonása</a:t>
            </a:r>
            <a:r>
              <a:rPr lang="en-GB" sz="7200" b="1" u="sng" dirty="0">
                <a:highlight>
                  <a:srgbClr val="00FF00"/>
                </a:highlight>
              </a:rPr>
              <a:t> </a:t>
            </a:r>
            <a:r>
              <a:rPr lang="en-GB" sz="7200" b="1" u="sng" dirty="0" err="1">
                <a:highlight>
                  <a:srgbClr val="00FF00"/>
                </a:highlight>
              </a:rPr>
              <a:t>nélkülözhetetlen</a:t>
            </a:r>
            <a:r>
              <a:rPr lang="en-GB" sz="7200" dirty="0">
                <a:highlight>
                  <a:srgbClr val="00FF00"/>
                </a:highlight>
              </a:rPr>
              <a:t> </a:t>
            </a:r>
            <a:r>
              <a:rPr lang="en-GB" sz="7200" dirty="0"/>
              <a:t>(Florian Geyer) .</a:t>
            </a:r>
          </a:p>
          <a:p>
            <a:pPr marL="0" indent="0" algn="just" fontAlgn="base">
              <a:buNone/>
            </a:pPr>
            <a:r>
              <a:rPr lang="en-GB" sz="7200" dirty="0"/>
              <a:t> Ennek </a:t>
            </a:r>
            <a:r>
              <a:rPr lang="en-GB" sz="7200" dirty="0" err="1"/>
              <a:t>oka</a:t>
            </a:r>
            <a:r>
              <a:rPr lang="en-GB" sz="7200" dirty="0"/>
              <a:t>, hogy </a:t>
            </a:r>
            <a:r>
              <a:rPr lang="en-GB" sz="7200" dirty="0" err="1"/>
              <a:t>az</a:t>
            </a:r>
            <a:r>
              <a:rPr lang="en-GB" sz="7200" dirty="0"/>
              <a:t> </a:t>
            </a:r>
            <a:r>
              <a:rPr lang="en-GB" sz="7200" dirty="0" err="1"/>
              <a:t>Irányelv</a:t>
            </a:r>
            <a:r>
              <a:rPr lang="en-GB" sz="7200" dirty="0"/>
              <a:t> </a:t>
            </a:r>
            <a:r>
              <a:rPr lang="en-GB" sz="7200" b="1" dirty="0"/>
              <a:t>nem megfelelő </a:t>
            </a:r>
            <a:r>
              <a:rPr lang="en-GB" sz="7200" b="1" dirty="0" err="1"/>
              <a:t>átültetése</a:t>
            </a:r>
            <a:r>
              <a:rPr lang="en-GB" sz="7200" b="1" dirty="0"/>
              <a:t>/</a:t>
            </a:r>
            <a:r>
              <a:rPr lang="en-GB" sz="7200" b="1" dirty="0" err="1"/>
              <a:t>az</a:t>
            </a:r>
            <a:r>
              <a:rPr lang="en-GB" sz="7200" b="1" dirty="0"/>
              <a:t> EUB </a:t>
            </a:r>
            <a:r>
              <a:rPr lang="en-GB" sz="7200" b="1" dirty="0" err="1"/>
              <a:t>ítéletek</a:t>
            </a:r>
            <a:r>
              <a:rPr lang="en-GB" sz="7200" b="1" dirty="0"/>
              <a:t> </a:t>
            </a:r>
            <a:r>
              <a:rPr lang="en-GB" sz="7200" b="1" dirty="0" err="1"/>
              <a:t>fogyasztóvédelmi</a:t>
            </a:r>
            <a:r>
              <a:rPr lang="en-GB" sz="7200" b="1" dirty="0"/>
              <a:t> </a:t>
            </a:r>
            <a:r>
              <a:rPr lang="en-GB" sz="7200" b="1" dirty="0" err="1"/>
              <a:t>tartalma</a:t>
            </a:r>
            <a:r>
              <a:rPr lang="en-GB" sz="7200" b="1" dirty="0"/>
              <a:t> </a:t>
            </a:r>
            <a:r>
              <a:rPr lang="en-GB" sz="7200" b="1" dirty="0" err="1"/>
              <a:t>alkalmazása</a:t>
            </a:r>
            <a:r>
              <a:rPr lang="en-GB" sz="7200" b="1" dirty="0"/>
              <a:t> </a:t>
            </a:r>
            <a:r>
              <a:rPr lang="en-GB" sz="7200" b="1" dirty="0" err="1"/>
              <a:t>mellőzése</a:t>
            </a:r>
            <a:r>
              <a:rPr lang="en-GB" sz="7200" b="1" dirty="0"/>
              <a:t> </a:t>
            </a:r>
            <a:r>
              <a:rPr lang="en-GB" sz="7200" b="1" dirty="0" err="1"/>
              <a:t>az</a:t>
            </a:r>
            <a:r>
              <a:rPr lang="en-GB" sz="7200" b="1" dirty="0"/>
              <a:t> uniós jog </a:t>
            </a:r>
            <a:r>
              <a:rPr lang="en-GB" sz="7200" b="1" dirty="0" err="1"/>
              <a:t>sérelme</a:t>
            </a:r>
            <a:r>
              <a:rPr lang="en-GB" sz="7200" b="1" dirty="0"/>
              <a:t>, a nemzeti bíróságok a </a:t>
            </a:r>
            <a:r>
              <a:rPr lang="en-GB" sz="7200" b="1" dirty="0" err="1"/>
              <a:t>Kúria</a:t>
            </a:r>
            <a:r>
              <a:rPr lang="en-GB" sz="7200" b="1" dirty="0"/>
              <a:t> és </a:t>
            </a:r>
            <a:r>
              <a:rPr lang="en-GB" sz="7200" b="1" dirty="0" err="1"/>
              <a:t>az</a:t>
            </a:r>
            <a:r>
              <a:rPr lang="en-GB" sz="7200" b="1" dirty="0"/>
              <a:t> EUB közötti </a:t>
            </a:r>
            <a:r>
              <a:rPr lang="en-GB" sz="7200" b="1" dirty="0" err="1"/>
              <a:t>konfliktus</a:t>
            </a:r>
            <a:r>
              <a:rPr lang="en-GB" sz="7200" b="1" dirty="0"/>
              <a:t> </a:t>
            </a:r>
            <a:r>
              <a:rPr lang="en-GB" sz="7200" b="1" dirty="0" err="1"/>
              <a:t>fennállását</a:t>
            </a:r>
            <a:r>
              <a:rPr lang="en-GB" sz="7200" b="1" dirty="0"/>
              <a:t> is </a:t>
            </a:r>
            <a:r>
              <a:rPr lang="en-GB" sz="7200" b="1" dirty="0" err="1"/>
              <a:t>jelentik</a:t>
            </a:r>
            <a:r>
              <a:rPr lang="en-GB" sz="7200" b="1" dirty="0"/>
              <a:t> </a:t>
            </a:r>
            <a:r>
              <a:rPr lang="en-GB" sz="7200" b="1" dirty="0" err="1"/>
              <a:t>egyben</a:t>
            </a:r>
            <a:r>
              <a:rPr lang="en-GB" sz="7200" b="1" dirty="0"/>
              <a:t>.</a:t>
            </a:r>
            <a:r>
              <a:rPr lang="en-GB" sz="7200" dirty="0"/>
              <a:t>  </a:t>
            </a:r>
            <a:r>
              <a:rPr lang="en-GB" sz="7200" dirty="0" err="1"/>
              <a:t>Ilyenkor</a:t>
            </a:r>
            <a:r>
              <a:rPr lang="en-GB" sz="7200" dirty="0"/>
              <a:t> </a:t>
            </a:r>
            <a:r>
              <a:rPr lang="en-GB" sz="7200" dirty="0" err="1"/>
              <a:t>az</a:t>
            </a:r>
            <a:r>
              <a:rPr lang="en-GB" sz="7200" dirty="0"/>
              <a:t> EUB szerint csak a </a:t>
            </a:r>
            <a:r>
              <a:rPr lang="en-GB" sz="7200" b="1" dirty="0" err="1"/>
              <a:t>jogállamiság</a:t>
            </a:r>
            <a:r>
              <a:rPr lang="en-GB" sz="7200" dirty="0"/>
              <a:t> és </a:t>
            </a:r>
            <a:r>
              <a:rPr lang="en-GB" sz="7200" dirty="0" err="1"/>
              <a:t>az</a:t>
            </a:r>
            <a:r>
              <a:rPr lang="en-GB" sz="7200" dirty="0"/>
              <a:t> ennek </a:t>
            </a:r>
            <a:r>
              <a:rPr lang="en-GB" sz="7200" dirty="0" err="1"/>
              <a:t>kikényszerítésére</a:t>
            </a:r>
            <a:r>
              <a:rPr lang="en-GB" sz="7200" dirty="0"/>
              <a:t> </a:t>
            </a:r>
            <a:r>
              <a:rPr lang="en-GB" sz="7200" dirty="0" err="1"/>
              <a:t>hivatott</a:t>
            </a:r>
            <a:r>
              <a:rPr lang="en-GB" sz="7200" dirty="0"/>
              <a:t> </a:t>
            </a:r>
            <a:r>
              <a:rPr lang="en-GB" sz="7200" dirty="0" err="1"/>
              <a:t>eljárási</a:t>
            </a:r>
            <a:r>
              <a:rPr lang="en-GB" sz="7200" dirty="0"/>
              <a:t> </a:t>
            </a:r>
            <a:r>
              <a:rPr lang="en-GB" sz="7200" dirty="0" err="1"/>
              <a:t>mechanizmus</a:t>
            </a:r>
            <a:r>
              <a:rPr lang="en-GB" sz="7200" dirty="0"/>
              <a:t> </a:t>
            </a:r>
            <a:r>
              <a:rPr lang="en-GB" sz="7200" dirty="0" err="1"/>
              <a:t>képezheti</a:t>
            </a:r>
            <a:r>
              <a:rPr lang="en-GB" sz="7200" dirty="0"/>
              <a:t> a </a:t>
            </a:r>
            <a:r>
              <a:rPr lang="en-GB" sz="7200" dirty="0" err="1"/>
              <a:t>konfliktus</a:t>
            </a:r>
            <a:r>
              <a:rPr lang="en-GB" sz="7200" dirty="0"/>
              <a:t> </a:t>
            </a:r>
            <a:r>
              <a:rPr lang="en-GB" sz="7200" dirty="0" err="1"/>
              <a:t>feloldásához</a:t>
            </a:r>
            <a:r>
              <a:rPr lang="en-GB" sz="7200" dirty="0"/>
              <a:t> </a:t>
            </a:r>
            <a:r>
              <a:rPr lang="en-GB" sz="7200" b="1" dirty="0"/>
              <a:t>a </a:t>
            </a:r>
            <a:r>
              <a:rPr lang="en-GB" sz="7200" b="1" dirty="0" err="1"/>
              <a:t>híd</a:t>
            </a:r>
            <a:r>
              <a:rPr lang="en-GB" sz="7200" b="1" dirty="0"/>
              <a:t> </a:t>
            </a:r>
            <a:r>
              <a:rPr lang="en-GB" sz="7200" b="1" dirty="0" err="1"/>
              <a:t>szerepét</a:t>
            </a:r>
            <a:r>
              <a:rPr lang="en-GB" sz="7200" dirty="0"/>
              <a:t>. </a:t>
            </a:r>
          </a:p>
          <a:p>
            <a:pPr marL="0" indent="0" algn="just" fontAlgn="base">
              <a:buNone/>
            </a:pPr>
            <a:r>
              <a:rPr lang="en-GB" sz="7200" dirty="0"/>
              <a:t>Az </a:t>
            </a:r>
            <a:r>
              <a:rPr lang="en-GB" sz="7200" dirty="0" err="1"/>
              <a:t>említett</a:t>
            </a:r>
            <a:r>
              <a:rPr lang="en-GB" sz="7200" dirty="0"/>
              <a:t> </a:t>
            </a:r>
            <a:r>
              <a:rPr lang="en-GB" sz="7200" dirty="0" err="1"/>
              <a:t>három</a:t>
            </a:r>
            <a:r>
              <a:rPr lang="en-GB" sz="7200" dirty="0"/>
              <a:t> (olasz és holland)  </a:t>
            </a:r>
            <a:r>
              <a:rPr lang="en-GB" sz="7200" dirty="0" err="1"/>
              <a:t>eljárás</a:t>
            </a:r>
            <a:r>
              <a:rPr lang="en-GB" sz="7200" dirty="0"/>
              <a:t> alapján </a:t>
            </a:r>
            <a:r>
              <a:rPr lang="en-GB" sz="7200" dirty="0" err="1"/>
              <a:t>felállított</a:t>
            </a:r>
            <a:r>
              <a:rPr lang="en-GB" sz="7200" dirty="0"/>
              <a:t> </a:t>
            </a:r>
            <a:r>
              <a:rPr lang="en-GB" sz="7200" b="1" dirty="0" err="1"/>
              <a:t>kritérium</a:t>
            </a:r>
            <a:r>
              <a:rPr lang="en-GB" sz="7200" b="1" dirty="0"/>
              <a:t>-rendszer szerint </a:t>
            </a:r>
            <a:r>
              <a:rPr lang="en-GB" sz="7200" b="1" dirty="0" err="1">
                <a:solidFill>
                  <a:srgbClr val="FF0000"/>
                </a:solidFill>
              </a:rPr>
              <a:t>egyértelműen</a:t>
            </a:r>
            <a:r>
              <a:rPr lang="en-GB" sz="7200" b="1" dirty="0">
                <a:solidFill>
                  <a:srgbClr val="FF0000"/>
                </a:solidFill>
              </a:rPr>
              <a:t> és </a:t>
            </a:r>
            <a:r>
              <a:rPr lang="en-GB" sz="7200" b="1" dirty="0" err="1">
                <a:solidFill>
                  <a:srgbClr val="FF0000"/>
                </a:solidFill>
              </a:rPr>
              <a:t>többszörösen</a:t>
            </a:r>
            <a:r>
              <a:rPr lang="en-GB" sz="7200" b="1" dirty="0">
                <a:solidFill>
                  <a:srgbClr val="FF0000"/>
                </a:solidFill>
              </a:rPr>
              <a:t> </a:t>
            </a:r>
            <a:r>
              <a:rPr lang="en-GB" sz="7200" b="1" dirty="0" err="1"/>
              <a:t>fennállnak</a:t>
            </a:r>
            <a:r>
              <a:rPr lang="en-GB" sz="7200" b="1" dirty="0"/>
              <a:t> a </a:t>
            </a:r>
            <a:r>
              <a:rPr lang="en-GB" sz="7200" b="1" dirty="0" err="1"/>
              <a:t>kötelezettségszegési</a:t>
            </a:r>
            <a:r>
              <a:rPr lang="en-GB" sz="7200" b="1" dirty="0"/>
              <a:t> </a:t>
            </a:r>
            <a:r>
              <a:rPr lang="en-GB" sz="7200" b="1" dirty="0" err="1"/>
              <a:t>eljárás</a:t>
            </a:r>
            <a:r>
              <a:rPr lang="en-GB" sz="7200" b="1" dirty="0"/>
              <a:t> </a:t>
            </a:r>
            <a:r>
              <a:rPr lang="en-GB" sz="7200" b="1" dirty="0" err="1"/>
              <a:t>megindításának</a:t>
            </a:r>
            <a:r>
              <a:rPr lang="en-GB" sz="7200" b="1" dirty="0"/>
              <a:t> </a:t>
            </a:r>
            <a:r>
              <a:rPr lang="en-GB" sz="7200" b="1" dirty="0" err="1"/>
              <a:t>feltételei</a:t>
            </a:r>
            <a:r>
              <a:rPr lang="en-GB" sz="7200" b="1" dirty="0"/>
              <a:t> Magyarország </a:t>
            </a:r>
            <a:r>
              <a:rPr lang="en-GB" sz="7200" b="1" dirty="0" err="1"/>
              <a:t>ellen</a:t>
            </a:r>
            <a:r>
              <a:rPr lang="en-GB" sz="7200" dirty="0"/>
              <a:t>. A Bizottság e </a:t>
            </a:r>
            <a:r>
              <a:rPr lang="en-GB" sz="7200" dirty="0" err="1"/>
              <a:t>három</a:t>
            </a:r>
            <a:r>
              <a:rPr lang="en-GB" sz="7200" dirty="0"/>
              <a:t> </a:t>
            </a:r>
            <a:r>
              <a:rPr lang="en-GB" sz="7200" dirty="0" err="1"/>
              <a:t>egységnek</a:t>
            </a:r>
            <a:r>
              <a:rPr lang="en-GB" sz="7200" dirty="0"/>
              <a:t> tehát </a:t>
            </a:r>
            <a:r>
              <a:rPr lang="en-GB" sz="7200" dirty="0" err="1"/>
              <a:t>interaktívan</a:t>
            </a:r>
            <a:r>
              <a:rPr lang="en-GB" sz="7200" dirty="0"/>
              <a:t> kellene </a:t>
            </a:r>
            <a:r>
              <a:rPr lang="en-GB" sz="7200" dirty="0" err="1"/>
              <a:t>kommunikálnia</a:t>
            </a:r>
            <a:r>
              <a:rPr lang="en-GB" sz="7200" dirty="0"/>
              <a:t> és </a:t>
            </a:r>
            <a:r>
              <a:rPr lang="en-GB" sz="7200" dirty="0" err="1"/>
              <a:t>arra</a:t>
            </a:r>
            <a:r>
              <a:rPr lang="en-GB" sz="7200" dirty="0"/>
              <a:t> a </a:t>
            </a:r>
            <a:r>
              <a:rPr lang="en-GB" sz="7200" dirty="0" err="1"/>
              <a:t>következtetésre</a:t>
            </a:r>
            <a:r>
              <a:rPr lang="en-GB" sz="7200" dirty="0"/>
              <a:t> kellene jutni, hogy  a </a:t>
            </a:r>
            <a:r>
              <a:rPr lang="en-GB" sz="7200" dirty="0" err="1"/>
              <a:t>kötelezettségszegési</a:t>
            </a:r>
            <a:r>
              <a:rPr lang="en-GB" sz="7200" dirty="0"/>
              <a:t> </a:t>
            </a:r>
            <a:r>
              <a:rPr lang="en-GB" sz="7200" dirty="0" err="1"/>
              <a:t>eljárás</a:t>
            </a:r>
            <a:r>
              <a:rPr lang="en-GB" sz="7200" dirty="0"/>
              <a:t> </a:t>
            </a:r>
            <a:r>
              <a:rPr lang="en-GB" sz="7200" dirty="0" err="1"/>
              <a:t>haladéktalan</a:t>
            </a:r>
            <a:r>
              <a:rPr lang="en-GB" sz="7200" dirty="0"/>
              <a:t> </a:t>
            </a:r>
            <a:r>
              <a:rPr lang="en-GB" sz="7200" dirty="0" err="1"/>
              <a:t>megindítása</a:t>
            </a:r>
            <a:r>
              <a:rPr lang="en-GB" sz="7200" dirty="0"/>
              <a:t> </a:t>
            </a:r>
            <a:r>
              <a:rPr lang="en-GB" sz="7200" dirty="0" err="1"/>
              <a:t>nélkülözhetetlen</a:t>
            </a:r>
            <a:r>
              <a:rPr lang="en-GB" sz="7200" dirty="0"/>
              <a:t>. A </a:t>
            </a:r>
            <a:r>
              <a:rPr lang="en-GB" sz="7200" b="1" dirty="0"/>
              <a:t>jövőre nézve </a:t>
            </a:r>
            <a:r>
              <a:rPr lang="en-GB" sz="7200" dirty="0"/>
              <a:t>pedig </a:t>
            </a:r>
            <a:r>
              <a:rPr lang="en-GB" sz="7200" b="1" dirty="0"/>
              <a:t>a monitoring a </a:t>
            </a:r>
            <a:r>
              <a:rPr lang="en-GB" sz="7200" b="1" dirty="0" err="1"/>
              <a:t>prevenció</a:t>
            </a:r>
            <a:r>
              <a:rPr lang="en-GB" sz="7200" b="1" dirty="0"/>
              <a:t> a </a:t>
            </a:r>
            <a:r>
              <a:rPr lang="en-GB" sz="7200" b="1" dirty="0" err="1"/>
              <a:t>tagállami</a:t>
            </a:r>
            <a:r>
              <a:rPr lang="en-GB" sz="7200" b="1" dirty="0"/>
              <a:t> </a:t>
            </a:r>
            <a:r>
              <a:rPr lang="en-GB" sz="7200" b="1" dirty="0" err="1"/>
              <a:t>ítélkezési</a:t>
            </a:r>
            <a:r>
              <a:rPr lang="en-GB" sz="7200" b="1" dirty="0"/>
              <a:t> </a:t>
            </a:r>
            <a:r>
              <a:rPr lang="en-GB" sz="7200" b="1" dirty="0" err="1"/>
              <a:t>gyakorlat</a:t>
            </a:r>
            <a:r>
              <a:rPr lang="en-GB" sz="7200" b="1" dirty="0"/>
              <a:t> </a:t>
            </a:r>
            <a:r>
              <a:rPr lang="en-GB" sz="7200" b="1" dirty="0" err="1"/>
              <a:t>figyelemmel</a:t>
            </a:r>
            <a:r>
              <a:rPr lang="en-GB" sz="7200" b="1" dirty="0"/>
              <a:t> </a:t>
            </a:r>
            <a:r>
              <a:rPr lang="en-GB" sz="7200" b="1" dirty="0" err="1"/>
              <a:t>kísérésére</a:t>
            </a:r>
            <a:r>
              <a:rPr lang="en-GB" sz="7200" b="1" dirty="0"/>
              <a:t> szükséges</a:t>
            </a:r>
            <a:r>
              <a:rPr lang="en-GB" sz="7200" dirty="0"/>
              <a:t>, mert </a:t>
            </a:r>
            <a:r>
              <a:rPr lang="en-GB" sz="7200" u="sng" dirty="0"/>
              <a:t>ki </a:t>
            </a:r>
            <a:r>
              <a:rPr lang="en-GB" sz="7200" u="sng" dirty="0" err="1"/>
              <a:t>kell</a:t>
            </a:r>
            <a:r>
              <a:rPr lang="en-GB" sz="7200" u="sng" dirty="0"/>
              <a:t> </a:t>
            </a:r>
            <a:r>
              <a:rPr lang="en-GB" sz="7200" u="sng" dirty="0" err="1"/>
              <a:t>zárni</a:t>
            </a:r>
            <a:r>
              <a:rPr lang="en-GB" sz="7200" u="sng" dirty="0"/>
              <a:t>, </a:t>
            </a:r>
            <a:r>
              <a:rPr lang="en-GB" sz="7200" dirty="0"/>
              <a:t>hogy a </a:t>
            </a:r>
            <a:r>
              <a:rPr lang="en-GB" sz="7200" dirty="0" err="1"/>
              <a:t>hitelezői</a:t>
            </a:r>
            <a:r>
              <a:rPr lang="en-GB" sz="7200" dirty="0"/>
              <a:t> </a:t>
            </a:r>
            <a:r>
              <a:rPr lang="en-GB" sz="7200" dirty="0" err="1"/>
              <a:t>kartellek</a:t>
            </a:r>
            <a:r>
              <a:rPr lang="en-GB" sz="7200" dirty="0"/>
              <a:t> </a:t>
            </a:r>
            <a:r>
              <a:rPr lang="en-GB" sz="7200" dirty="0" err="1"/>
              <a:t>piaci</a:t>
            </a:r>
            <a:r>
              <a:rPr lang="en-GB" sz="7200" dirty="0"/>
              <a:t> </a:t>
            </a:r>
            <a:r>
              <a:rPr lang="en-GB" sz="7200" dirty="0" err="1"/>
              <a:t>erejükkel</a:t>
            </a:r>
            <a:r>
              <a:rPr lang="en-GB" sz="7200" dirty="0"/>
              <a:t> és </a:t>
            </a:r>
            <a:r>
              <a:rPr lang="en-GB" sz="7200" dirty="0" err="1"/>
              <a:t>összehangolt</a:t>
            </a:r>
            <a:r>
              <a:rPr lang="en-GB" sz="7200" dirty="0"/>
              <a:t> </a:t>
            </a:r>
            <a:r>
              <a:rPr lang="en-GB" sz="7200" dirty="0" err="1"/>
              <a:t>magatartásukkal</a:t>
            </a:r>
            <a:r>
              <a:rPr lang="en-GB" sz="7200" dirty="0"/>
              <a:t> a </a:t>
            </a:r>
            <a:r>
              <a:rPr lang="en-GB" sz="7200" dirty="0" err="1"/>
              <a:t>jogalkotóra</a:t>
            </a:r>
            <a:r>
              <a:rPr lang="en-GB" sz="7200" dirty="0"/>
              <a:t> és </a:t>
            </a:r>
            <a:r>
              <a:rPr lang="en-GB" sz="7200" dirty="0" err="1"/>
              <a:t>bíróságokra</a:t>
            </a:r>
            <a:r>
              <a:rPr lang="en-GB" sz="7200" dirty="0"/>
              <a:t> </a:t>
            </a:r>
            <a:r>
              <a:rPr lang="en-GB" sz="7200" dirty="0" err="1"/>
              <a:t>gyakorolt</a:t>
            </a:r>
            <a:r>
              <a:rPr lang="en-GB" sz="7200" dirty="0"/>
              <a:t> közvetlen és </a:t>
            </a:r>
            <a:r>
              <a:rPr lang="en-GB" sz="7200" dirty="0" err="1"/>
              <a:t>közvetett</a:t>
            </a:r>
            <a:r>
              <a:rPr lang="en-GB" sz="7200" dirty="0"/>
              <a:t> </a:t>
            </a:r>
            <a:r>
              <a:rPr lang="en-GB" sz="7200" dirty="0" err="1"/>
              <a:t>hatással</a:t>
            </a:r>
            <a:r>
              <a:rPr lang="en-GB" sz="7200" dirty="0"/>
              <a:t>, </a:t>
            </a:r>
            <a:r>
              <a:rPr lang="en-GB" sz="7200" dirty="0" err="1"/>
              <a:t>jogalkotási</a:t>
            </a:r>
            <a:r>
              <a:rPr lang="en-GB" sz="7200" dirty="0"/>
              <a:t> </a:t>
            </a:r>
            <a:r>
              <a:rPr lang="en-GB" sz="7200" dirty="0" err="1"/>
              <a:t>eljárással</a:t>
            </a:r>
            <a:r>
              <a:rPr lang="en-GB" sz="7200" dirty="0"/>
              <a:t> </a:t>
            </a:r>
            <a:r>
              <a:rPr lang="en-GB" sz="7200" dirty="0" err="1"/>
              <a:t>el</a:t>
            </a:r>
            <a:r>
              <a:rPr lang="en-GB" sz="7200" dirty="0"/>
              <a:t> </a:t>
            </a:r>
            <a:r>
              <a:rPr lang="en-GB" sz="7200" dirty="0" err="1"/>
              <a:t>tudják</a:t>
            </a:r>
            <a:r>
              <a:rPr lang="en-GB" sz="7200" dirty="0"/>
              <a:t> </a:t>
            </a:r>
            <a:r>
              <a:rPr lang="en-GB" sz="7200" dirty="0" err="1"/>
              <a:t>érni</a:t>
            </a:r>
            <a:r>
              <a:rPr lang="en-GB" sz="7200" dirty="0"/>
              <a:t> </a:t>
            </a:r>
            <a:r>
              <a:rPr lang="en-GB" sz="7200" dirty="0" err="1"/>
              <a:t>az</a:t>
            </a:r>
            <a:r>
              <a:rPr lang="en-GB" sz="7200" dirty="0"/>
              <a:t> </a:t>
            </a:r>
            <a:r>
              <a:rPr lang="en-GB" sz="7200" dirty="0" err="1"/>
              <a:t>Eub</a:t>
            </a:r>
            <a:r>
              <a:rPr lang="en-GB" sz="7200" dirty="0"/>
              <a:t> </a:t>
            </a:r>
            <a:r>
              <a:rPr lang="en-GB" sz="7200" dirty="0" err="1"/>
              <a:t>ítéletek</a:t>
            </a:r>
            <a:r>
              <a:rPr lang="en-GB" sz="7200" dirty="0"/>
              <a:t> </a:t>
            </a:r>
            <a:r>
              <a:rPr lang="en-GB" sz="7200" dirty="0" err="1"/>
              <a:t>hatálya</a:t>
            </a:r>
            <a:r>
              <a:rPr lang="en-GB" sz="7200" dirty="0"/>
              <a:t> </a:t>
            </a:r>
            <a:r>
              <a:rPr lang="en-GB" sz="7200" dirty="0" err="1"/>
              <a:t>korlátozását</a:t>
            </a:r>
            <a:r>
              <a:rPr lang="en-GB" sz="7200" dirty="0"/>
              <a:t> és a </a:t>
            </a:r>
            <a:r>
              <a:rPr lang="en-GB" sz="7200" dirty="0" err="1"/>
              <a:t>fogyasztói</a:t>
            </a:r>
            <a:r>
              <a:rPr lang="en-GB" sz="7200" dirty="0"/>
              <a:t> </a:t>
            </a:r>
            <a:r>
              <a:rPr lang="en-GB" sz="7200" dirty="0" err="1"/>
              <a:t>jogok</a:t>
            </a:r>
            <a:r>
              <a:rPr lang="en-GB" sz="7200" dirty="0"/>
              <a:t> </a:t>
            </a:r>
            <a:r>
              <a:rPr lang="en-GB" sz="7200" dirty="0" err="1"/>
              <a:t>gyengítését</a:t>
            </a:r>
            <a:r>
              <a:rPr lang="en-GB" sz="7200" dirty="0"/>
              <a:t>. </a:t>
            </a:r>
            <a:r>
              <a:rPr lang="en-GB" sz="7200" dirty="0" err="1"/>
              <a:t>Ez</a:t>
            </a:r>
            <a:r>
              <a:rPr lang="en-GB" sz="7200" dirty="0"/>
              <a:t> </a:t>
            </a:r>
            <a:r>
              <a:rPr lang="en-GB" sz="7200" dirty="0" err="1"/>
              <a:t>érinti</a:t>
            </a:r>
            <a:r>
              <a:rPr lang="en-GB" sz="7200" dirty="0"/>
              <a:t> </a:t>
            </a:r>
            <a:r>
              <a:rPr lang="en-GB" sz="7200" b="1" dirty="0"/>
              <a:t>a szabad </a:t>
            </a:r>
            <a:r>
              <a:rPr lang="en-GB" sz="7200" b="1" dirty="0" err="1"/>
              <a:t>versenyt</a:t>
            </a:r>
            <a:r>
              <a:rPr lang="en-GB" sz="7200" dirty="0"/>
              <a:t>, és </a:t>
            </a:r>
            <a:r>
              <a:rPr lang="en-GB" sz="7200" b="1" dirty="0" err="1"/>
              <a:t>torzulást</a:t>
            </a:r>
            <a:r>
              <a:rPr lang="en-GB" sz="7200" b="1" dirty="0"/>
              <a:t> </a:t>
            </a:r>
            <a:r>
              <a:rPr lang="en-GB" sz="7200" b="1" dirty="0" err="1"/>
              <a:t>okoz</a:t>
            </a:r>
            <a:r>
              <a:rPr lang="en-GB" sz="7200" b="1" dirty="0"/>
              <a:t> a </a:t>
            </a:r>
            <a:r>
              <a:rPr lang="en-GB" sz="7200" b="1" dirty="0" err="1"/>
              <a:t>közös</a:t>
            </a:r>
            <a:r>
              <a:rPr lang="en-GB" sz="7200" b="1" dirty="0"/>
              <a:t> </a:t>
            </a:r>
            <a:r>
              <a:rPr lang="en-GB" sz="7200" b="1" dirty="0" err="1"/>
              <a:t>piacon</a:t>
            </a:r>
            <a:r>
              <a:rPr lang="en-GB" sz="7200" dirty="0"/>
              <a:t>, </a:t>
            </a:r>
            <a:r>
              <a:rPr lang="en-GB" sz="7200" dirty="0" err="1"/>
              <a:t>ellentétes</a:t>
            </a:r>
            <a:r>
              <a:rPr lang="en-GB" sz="7200" dirty="0"/>
              <a:t> </a:t>
            </a:r>
            <a:r>
              <a:rPr lang="en-GB" sz="7200" dirty="0" err="1"/>
              <a:t>az</a:t>
            </a:r>
            <a:r>
              <a:rPr lang="en-GB" sz="7200" dirty="0"/>
              <a:t> uniós jog </a:t>
            </a:r>
            <a:r>
              <a:rPr lang="en-GB" sz="7200" dirty="0" err="1"/>
              <a:t>antidiszkriminációs</a:t>
            </a:r>
            <a:r>
              <a:rPr lang="en-GB" sz="7200" dirty="0"/>
              <a:t> </a:t>
            </a:r>
            <a:r>
              <a:rPr lang="en-GB" sz="7200" dirty="0" err="1"/>
              <a:t>céljaval</a:t>
            </a:r>
            <a:r>
              <a:rPr lang="en-GB" sz="7200" dirty="0"/>
              <a:t> is.</a:t>
            </a:r>
          </a:p>
          <a:p>
            <a:endParaRPr lang="en-GB" dirty="0"/>
          </a:p>
        </p:txBody>
      </p:sp>
    </p:spTree>
    <p:extLst>
      <p:ext uri="{BB962C8B-B14F-4D97-AF65-F5344CB8AC3E}">
        <p14:creationId xmlns:p14="http://schemas.microsoft.com/office/powerpoint/2010/main" val="1407089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55AE5E-E787-306A-D85F-B8C87562B1AC}"/>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sharpenSoften amount="64000"/>
                    </a14:imgEffect>
                    <a14:imgEffect>
                      <a14:brightnessContrast bright="21000"/>
                    </a14:imgEffect>
                  </a14:imgLayer>
                </a14:imgProps>
              </a:ext>
            </a:extLst>
          </a:blip>
          <a:stretch>
            <a:fillRect/>
          </a:stretch>
        </p:blipFill>
        <p:spPr>
          <a:xfrm>
            <a:off x="5837035" y="1027331"/>
            <a:ext cx="6368715" cy="5830669"/>
          </a:xfrm>
          <a:prstGeom prst="rect">
            <a:avLst/>
          </a:prstGeom>
        </p:spPr>
      </p:pic>
      <p:sp>
        <p:nvSpPr>
          <p:cNvPr id="2" name="Title 1">
            <a:extLst>
              <a:ext uri="{FF2B5EF4-FFF2-40B4-BE49-F238E27FC236}">
                <a16:creationId xmlns:a16="http://schemas.microsoft.com/office/drawing/2014/main" id="{09817E91-6527-8AC1-38DE-D1C12FACE923}"/>
              </a:ext>
            </a:extLst>
          </p:cNvPr>
          <p:cNvSpPr>
            <a:spLocks noGrp="1"/>
          </p:cNvSpPr>
          <p:nvPr>
            <p:ph type="title"/>
          </p:nvPr>
        </p:nvSpPr>
        <p:spPr>
          <a:xfrm>
            <a:off x="1037580" y="1027331"/>
            <a:ext cx="10515600" cy="1325563"/>
          </a:xfrm>
        </p:spPr>
        <p:txBody>
          <a:bodyPr/>
          <a:lstStyle/>
          <a:p>
            <a:r>
              <a:rPr lang="hu-HU" dirty="0"/>
              <a:t>Köszönöm a figyelmét!</a:t>
            </a:r>
          </a:p>
        </p:txBody>
      </p:sp>
    </p:spTree>
    <p:extLst>
      <p:ext uri="{BB962C8B-B14F-4D97-AF65-F5344CB8AC3E}">
        <p14:creationId xmlns:p14="http://schemas.microsoft.com/office/powerpoint/2010/main" val="137169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4E619-0181-18C2-E01E-7AAED1F2022B}"/>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Cím 1"/>
          <p:cNvSpPr>
            <a:spLocks noGrp="1"/>
          </p:cNvSpPr>
          <p:nvPr>
            <p:ph type="title"/>
          </p:nvPr>
        </p:nvSpPr>
        <p:spPr/>
        <p:txBody>
          <a:bodyPr/>
          <a:lstStyle/>
          <a:p>
            <a:r>
              <a:rPr lang="hu-HU" dirty="0"/>
              <a:t>A magyar Kúria jogállamisági felfogása</a:t>
            </a:r>
          </a:p>
        </p:txBody>
      </p:sp>
      <p:sp>
        <p:nvSpPr>
          <p:cNvPr id="3" name="Tartalom helye 2"/>
          <p:cNvSpPr>
            <a:spLocks noGrp="1"/>
          </p:cNvSpPr>
          <p:nvPr>
            <p:ph idx="1"/>
          </p:nvPr>
        </p:nvSpPr>
        <p:spPr/>
        <p:txBody>
          <a:bodyPr>
            <a:normAutofit fontScale="92500"/>
          </a:bodyPr>
          <a:lstStyle/>
          <a:p>
            <a:r>
              <a:rPr lang="hu-HU" dirty="0"/>
              <a:t>A tagállami jog felülírja az uniós jogot, így</a:t>
            </a:r>
            <a:r>
              <a:rPr lang="en-GB" dirty="0"/>
              <a:t>:</a:t>
            </a:r>
            <a:endParaRPr lang="hu-HU" dirty="0"/>
          </a:p>
          <a:p>
            <a:r>
              <a:rPr lang="hu-HU" dirty="0"/>
              <a:t>A C-26/13. ítélet kikerülése érdekében PJE (jogegységi határozatokkal) és bírói konzultációs anyagokkal teremt jogforrást az uniós joggal szemben.</a:t>
            </a:r>
          </a:p>
          <a:p>
            <a:r>
              <a:rPr lang="hu-HU" dirty="0"/>
              <a:t>Rávette a jogalkotót, hogy a DH törvényekkel írja felül az irányelvet és az EUB ítéleteit. Majd közli határozataiban, mindaddig alkalmazza a nemzeti jogot az uniós joggal szemben, míg azt hatályon kívül nem helyezik.</a:t>
            </a:r>
          </a:p>
          <a:p>
            <a:r>
              <a:rPr lang="hu-HU" dirty="0"/>
              <a:t>A felülvizsgálati eljárásokban kialakított álláspont, hogy az EUB hiába mondja ki a nemzeti ítélkezési gyakorlat irányelvet sértő jellegét, azon a Kúria nem kíván változtatni.</a:t>
            </a:r>
          </a:p>
          <a:p>
            <a:endParaRPr lang="hu-HU" dirty="0"/>
          </a:p>
        </p:txBody>
      </p:sp>
    </p:spTree>
    <p:extLst>
      <p:ext uri="{BB962C8B-B14F-4D97-AF65-F5344CB8AC3E}">
        <p14:creationId xmlns:p14="http://schemas.microsoft.com/office/powerpoint/2010/main" val="263330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AFD51-AFE2-FA3E-CF53-004165C237B6}"/>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3085" y="1825625"/>
            <a:ext cx="10232120" cy="5580000"/>
          </a:xfrm>
          <a:prstGeom prst="rect">
            <a:avLst/>
          </a:prstGeom>
        </p:spPr>
      </p:pic>
      <p:sp>
        <p:nvSpPr>
          <p:cNvPr id="2" name="Cím 1"/>
          <p:cNvSpPr>
            <a:spLocks noGrp="1"/>
          </p:cNvSpPr>
          <p:nvPr>
            <p:ph type="title"/>
          </p:nvPr>
        </p:nvSpPr>
        <p:spPr>
          <a:xfrm>
            <a:off x="913263" y="-281558"/>
            <a:ext cx="10515600" cy="1325563"/>
          </a:xfrm>
        </p:spPr>
        <p:txBody>
          <a:bodyPr>
            <a:normAutofit/>
          </a:bodyPr>
          <a:lstStyle/>
          <a:p>
            <a:pPr algn="ctr"/>
            <a:r>
              <a:rPr lang="hu-HU" sz="2800" b="1" dirty="0"/>
              <a:t>A DH1-DH3 törvények célja sérti az Irányelvet</a:t>
            </a:r>
          </a:p>
        </p:txBody>
      </p:sp>
      <p:graphicFrame>
        <p:nvGraphicFramePr>
          <p:cNvPr id="5" name="Table 5">
            <a:extLst>
              <a:ext uri="{FF2B5EF4-FFF2-40B4-BE49-F238E27FC236}">
                <a16:creationId xmlns:a16="http://schemas.microsoft.com/office/drawing/2014/main" id="{D50BED3E-E472-6E85-EE70-0D67E21C65D8}"/>
              </a:ext>
            </a:extLst>
          </p:cNvPr>
          <p:cNvGraphicFramePr>
            <a:graphicFrameLocks noGrp="1"/>
          </p:cNvGraphicFramePr>
          <p:nvPr>
            <p:ph idx="1"/>
            <p:extLst>
              <p:ext uri="{D42A27DB-BD31-4B8C-83A1-F6EECF244321}">
                <p14:modId xmlns:p14="http://schemas.microsoft.com/office/powerpoint/2010/main" val="4071182233"/>
              </p:ext>
            </p:extLst>
          </p:nvPr>
        </p:nvGraphicFramePr>
        <p:xfrm>
          <a:off x="26158" y="716507"/>
          <a:ext cx="12139684" cy="5994695"/>
        </p:xfrm>
        <a:graphic>
          <a:graphicData uri="http://schemas.openxmlformats.org/drawingml/2006/table">
            <a:tbl>
              <a:tblPr firstRow="1" bandRow="1">
                <a:tableStyleId>{5C22544A-7EE6-4342-B048-85BDC9FD1C3A}</a:tableStyleId>
              </a:tblPr>
              <a:tblGrid>
                <a:gridCol w="813581">
                  <a:extLst>
                    <a:ext uri="{9D8B030D-6E8A-4147-A177-3AD203B41FA5}">
                      <a16:colId xmlns:a16="http://schemas.microsoft.com/office/drawing/2014/main" val="328539145"/>
                    </a:ext>
                  </a:extLst>
                </a:gridCol>
                <a:gridCol w="5805495">
                  <a:extLst>
                    <a:ext uri="{9D8B030D-6E8A-4147-A177-3AD203B41FA5}">
                      <a16:colId xmlns:a16="http://schemas.microsoft.com/office/drawing/2014/main" val="726112091"/>
                    </a:ext>
                  </a:extLst>
                </a:gridCol>
                <a:gridCol w="5520608">
                  <a:extLst>
                    <a:ext uri="{9D8B030D-6E8A-4147-A177-3AD203B41FA5}">
                      <a16:colId xmlns:a16="http://schemas.microsoft.com/office/drawing/2014/main" val="1376729876"/>
                    </a:ext>
                  </a:extLst>
                </a:gridCol>
              </a:tblGrid>
              <a:tr h="233554">
                <a:tc>
                  <a:txBody>
                    <a:bodyPr/>
                    <a:lstStyle/>
                    <a:p>
                      <a:r>
                        <a:rPr lang="en-GB" dirty="0"/>
                        <a:t>DH1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lt1"/>
                          </a:solidFill>
                          <a:effectLst/>
                          <a:latin typeface="+mn-lt"/>
                          <a:ea typeface="+mn-ea"/>
                          <a:cs typeface="+mn-cs"/>
                        </a:rPr>
                        <a:t> </a:t>
                      </a:r>
                      <a:r>
                        <a:rPr lang="en-GB" sz="1800" b="1" i="0" kern="1200" dirty="0">
                          <a:solidFill>
                            <a:schemeClr val="lt1"/>
                          </a:solidFill>
                          <a:effectLst/>
                          <a:latin typeface="+mn-lt"/>
                          <a:ea typeface="+mn-ea"/>
                          <a:cs typeface="+mn-cs"/>
                        </a:rPr>
                        <a:t>DH1   </a:t>
                      </a:r>
                      <a:r>
                        <a:rPr lang="en-GB" sz="1600" b="1" i="0" kern="1200" dirty="0">
                          <a:solidFill>
                            <a:schemeClr val="lt1"/>
                          </a:solidFill>
                          <a:effectLst/>
                          <a:latin typeface="+mn-lt"/>
                          <a:ea typeface="+mn-ea"/>
                          <a:cs typeface="+mn-cs"/>
                        </a:rPr>
                        <a:t>2014. </a:t>
                      </a:r>
                      <a:r>
                        <a:rPr lang="en-GB" sz="1600" b="1" i="0" kern="1200" dirty="0" err="1">
                          <a:solidFill>
                            <a:schemeClr val="lt1"/>
                          </a:solidFill>
                          <a:effectLst/>
                          <a:latin typeface="+mn-lt"/>
                          <a:ea typeface="+mn-ea"/>
                          <a:cs typeface="+mn-cs"/>
                        </a:rPr>
                        <a:t>évi</a:t>
                      </a:r>
                      <a:r>
                        <a:rPr lang="en-GB" sz="1600" b="1" i="0" kern="1200" dirty="0">
                          <a:solidFill>
                            <a:schemeClr val="lt1"/>
                          </a:solidFill>
                          <a:effectLst/>
                          <a:latin typeface="+mn-lt"/>
                          <a:ea typeface="+mn-ea"/>
                          <a:cs typeface="+mn-cs"/>
                        </a:rPr>
                        <a:t> XXXVIII. </a:t>
                      </a:r>
                      <a:r>
                        <a:rPr lang="en-GB" sz="1600" b="1" i="0" kern="1200" dirty="0" err="1">
                          <a:solidFill>
                            <a:schemeClr val="lt1"/>
                          </a:solidFill>
                          <a:effectLst/>
                          <a:latin typeface="+mn-lt"/>
                          <a:ea typeface="+mn-ea"/>
                          <a:cs typeface="+mn-cs"/>
                        </a:rPr>
                        <a:t>törvény</a:t>
                      </a:r>
                      <a:endParaRPr lang="en-GB" sz="1600" b="0" i="0" kern="1200" dirty="0">
                        <a:solidFill>
                          <a:schemeClr val="lt1"/>
                        </a:solidFill>
                        <a:effectLst/>
                        <a:latin typeface="+mn-lt"/>
                        <a:ea typeface="+mn-ea"/>
                        <a:cs typeface="+mn-cs"/>
                      </a:endParaRPr>
                    </a:p>
                    <a:p>
                      <a:endParaRPr lang="en-GB" dirty="0"/>
                    </a:p>
                  </a:txBody>
                  <a:tcPr/>
                </a:tc>
                <a:tc>
                  <a:txBody>
                    <a:bodyPr/>
                    <a:lstStyle/>
                    <a:p>
                      <a:pPr algn="ctr"/>
                      <a:r>
                        <a:rPr lang="en-GB" dirty="0" err="1"/>
                        <a:t>Megfelel</a:t>
                      </a:r>
                      <a:r>
                        <a:rPr lang="en-GB" dirty="0"/>
                        <a:t>-e </a:t>
                      </a:r>
                      <a:r>
                        <a:rPr lang="en-GB" dirty="0" err="1"/>
                        <a:t>az</a:t>
                      </a:r>
                      <a:r>
                        <a:rPr lang="en-GB" dirty="0"/>
                        <a:t> </a:t>
                      </a:r>
                      <a:r>
                        <a:rPr lang="en-GB" dirty="0" err="1"/>
                        <a:t>Irányelv</a:t>
                      </a:r>
                      <a:r>
                        <a:rPr lang="en-GB" dirty="0"/>
                        <a:t> </a:t>
                      </a:r>
                      <a:r>
                        <a:rPr lang="en-GB" dirty="0" err="1"/>
                        <a:t>céljának</a:t>
                      </a:r>
                      <a:r>
                        <a:rPr lang="en-GB" dirty="0"/>
                        <a:t>?</a:t>
                      </a:r>
                    </a:p>
                  </a:txBody>
                  <a:tcPr/>
                </a:tc>
                <a:extLst>
                  <a:ext uri="{0D108BD9-81ED-4DB2-BD59-A6C34878D82A}">
                    <a16:rowId xmlns:a16="http://schemas.microsoft.com/office/drawing/2014/main" val="3723626508"/>
                  </a:ext>
                </a:extLst>
              </a:tr>
              <a:tr h="1312744">
                <a:tc>
                  <a:txBody>
                    <a:bodyPr/>
                    <a:lstStyle/>
                    <a:p>
                      <a:endParaRPr lang="en-GB"/>
                    </a:p>
                  </a:txBody>
                  <a:tcPr/>
                </a:tc>
                <a:tc>
                  <a:txBody>
                    <a:bodyPr/>
                    <a:lstStyle/>
                    <a:p>
                      <a:r>
                        <a:rPr lang="en-GB" sz="1600" b="0" i="0" kern="1200" dirty="0">
                          <a:solidFill>
                            <a:schemeClr val="tx1"/>
                          </a:solidFill>
                          <a:effectLst/>
                          <a:latin typeface="+mn-lt"/>
                          <a:ea typeface="+mn-ea"/>
                          <a:cs typeface="+mn-cs"/>
                        </a:rPr>
                        <a:t>DH 1 </a:t>
                      </a:r>
                      <a:r>
                        <a:rPr lang="en-GB" sz="1600" b="0" i="0" kern="1200" dirty="0" err="1">
                          <a:solidFill>
                            <a:schemeClr val="tx1"/>
                          </a:solidFill>
                          <a:effectLst/>
                          <a:latin typeface="+mn-lt"/>
                          <a:ea typeface="+mn-ea"/>
                          <a:cs typeface="+mn-cs"/>
                        </a:rPr>
                        <a:t>törvény</a:t>
                      </a:r>
                      <a:r>
                        <a:rPr lang="en-GB" sz="1600" b="0" i="0" kern="1200" dirty="0">
                          <a:solidFill>
                            <a:schemeClr val="tx1"/>
                          </a:solidFill>
                          <a:effectLst/>
                          <a:latin typeface="+mn-lt"/>
                          <a:ea typeface="+mn-ea"/>
                          <a:cs typeface="+mn-cs"/>
                        </a:rPr>
                        <a:t> 3. §‑</a:t>
                      </a:r>
                      <a:r>
                        <a:rPr lang="en-GB" sz="1600" b="0" i="0" kern="1200" dirty="0" err="1">
                          <a:solidFill>
                            <a:schemeClr val="tx1"/>
                          </a:solidFill>
                          <a:effectLst/>
                          <a:latin typeface="+mn-lt"/>
                          <a:ea typeface="+mn-ea"/>
                          <a:cs typeface="+mn-cs"/>
                        </a:rPr>
                        <a:t>ának</a:t>
                      </a:r>
                      <a:r>
                        <a:rPr lang="en-GB" sz="1600" b="0" i="0" kern="1200" dirty="0">
                          <a:solidFill>
                            <a:schemeClr val="tx1"/>
                          </a:solidFill>
                          <a:effectLst/>
                          <a:latin typeface="+mn-lt"/>
                          <a:ea typeface="+mn-ea"/>
                          <a:cs typeface="+mn-cs"/>
                        </a:rPr>
                        <a:t> (1) </a:t>
                      </a:r>
                      <a:r>
                        <a:rPr lang="en-GB" sz="1600" b="0" i="0" kern="1200" dirty="0" err="1">
                          <a:solidFill>
                            <a:schemeClr val="tx1"/>
                          </a:solidFill>
                          <a:effectLst/>
                          <a:latin typeface="+mn-lt"/>
                          <a:ea typeface="+mn-ea"/>
                          <a:cs typeface="+mn-cs"/>
                        </a:rPr>
                        <a:t>bekezdése</a:t>
                      </a:r>
                      <a:r>
                        <a:rPr lang="en-GB" sz="1600" b="0" i="0" kern="1200" dirty="0">
                          <a:solidFill>
                            <a:schemeClr val="tx1"/>
                          </a:solidFill>
                          <a:effectLst/>
                          <a:latin typeface="+mn-lt"/>
                          <a:ea typeface="+mn-ea"/>
                          <a:cs typeface="+mn-cs"/>
                        </a:rPr>
                        <a:t> :</a:t>
                      </a:r>
                    </a:p>
                    <a:p>
                      <a:r>
                        <a:rPr lang="en-GB" sz="1600" b="0" i="0" kern="1200" dirty="0">
                          <a:solidFill>
                            <a:schemeClr val="tx1"/>
                          </a:solidFill>
                          <a:effectLst/>
                          <a:latin typeface="+mn-lt"/>
                          <a:ea typeface="+mn-ea"/>
                          <a:cs typeface="+mn-cs"/>
                        </a:rPr>
                        <a:t>A </a:t>
                      </a:r>
                      <a:r>
                        <a:rPr lang="en-GB" sz="1600" b="0" i="0" kern="1200" dirty="0" err="1">
                          <a:solidFill>
                            <a:schemeClr val="tx1"/>
                          </a:solidFill>
                          <a:effectLst/>
                          <a:latin typeface="+mn-lt"/>
                          <a:ea typeface="+mn-ea"/>
                          <a:cs typeface="+mn-cs"/>
                        </a:rPr>
                        <a:t>különnemű</a:t>
                      </a:r>
                      <a:r>
                        <a:rPr lang="en-GB" sz="1600" b="0" i="0" kern="1200" dirty="0">
                          <a:solidFill>
                            <a:schemeClr val="tx1"/>
                          </a:solidFill>
                          <a:effectLst/>
                          <a:latin typeface="+mn-lt"/>
                          <a:ea typeface="+mn-ea"/>
                          <a:cs typeface="+mn-cs"/>
                        </a:rPr>
                        <a:t> </a:t>
                      </a:r>
                      <a:r>
                        <a:rPr lang="en-GB" sz="1600" b="0" i="0" kern="1200" dirty="0" err="1">
                          <a:solidFill>
                            <a:schemeClr val="tx1"/>
                          </a:solidFill>
                          <a:effectLst/>
                          <a:latin typeface="+mn-lt"/>
                          <a:ea typeface="+mn-ea"/>
                          <a:cs typeface="+mn-cs"/>
                        </a:rPr>
                        <a:t>árfolyamok</a:t>
                      </a:r>
                      <a:r>
                        <a:rPr lang="en-GB" sz="1600" b="0" i="0" kern="1200" dirty="0">
                          <a:solidFill>
                            <a:schemeClr val="tx1"/>
                          </a:solidFill>
                          <a:effectLst/>
                          <a:latin typeface="+mn-lt"/>
                          <a:ea typeface="+mn-ea"/>
                          <a:cs typeface="+mn-cs"/>
                        </a:rPr>
                        <a:t> (</a:t>
                      </a:r>
                      <a:r>
                        <a:rPr lang="en-GB" sz="1600" b="0" i="0" kern="1200" dirty="0" err="1">
                          <a:solidFill>
                            <a:schemeClr val="tx1"/>
                          </a:solidFill>
                          <a:effectLst/>
                          <a:latin typeface="+mn-lt"/>
                          <a:ea typeface="+mn-ea"/>
                          <a:cs typeface="+mn-cs"/>
                        </a:rPr>
                        <a:t>árrés</a:t>
                      </a:r>
                      <a:r>
                        <a:rPr lang="en-GB" sz="1600" b="0" i="0" kern="1200" dirty="0">
                          <a:solidFill>
                            <a:schemeClr val="tx1"/>
                          </a:solidFill>
                          <a:effectLst/>
                          <a:latin typeface="+mn-lt"/>
                          <a:ea typeface="+mn-ea"/>
                          <a:cs typeface="+mn-cs"/>
                        </a:rPr>
                        <a:t>) </a:t>
                      </a:r>
                      <a:r>
                        <a:rPr lang="en-GB" sz="1600" b="0" i="0" kern="1200" dirty="0" err="1">
                          <a:solidFill>
                            <a:schemeClr val="tx1"/>
                          </a:solidFill>
                          <a:effectLst/>
                          <a:latin typeface="+mn-lt"/>
                          <a:ea typeface="+mn-ea"/>
                          <a:cs typeface="+mn-cs"/>
                        </a:rPr>
                        <a:t>alkalmazása</a:t>
                      </a:r>
                      <a:r>
                        <a:rPr lang="en-GB" sz="1600" b="0" i="0" kern="1200" dirty="0">
                          <a:solidFill>
                            <a:schemeClr val="tx1"/>
                          </a:solidFill>
                          <a:effectLst/>
                          <a:latin typeface="+mn-lt"/>
                          <a:ea typeface="+mn-ea"/>
                          <a:cs typeface="+mn-cs"/>
                        </a:rPr>
                        <a:t> </a:t>
                      </a:r>
                      <a:r>
                        <a:rPr lang="en-GB" sz="1600" b="0" i="0" kern="1200" dirty="0" err="1">
                          <a:solidFill>
                            <a:schemeClr val="tx1"/>
                          </a:solidFill>
                          <a:effectLst/>
                          <a:latin typeface="+mn-lt"/>
                          <a:ea typeface="+mn-ea"/>
                          <a:cs typeface="+mn-cs"/>
                        </a:rPr>
                        <a:t>tisztességtelen</a:t>
                      </a:r>
                      <a:endParaRPr lang="en-GB" sz="1600" dirty="0">
                        <a:solidFill>
                          <a:schemeClr val="tx1"/>
                        </a:solidFill>
                      </a:endParaRPr>
                    </a:p>
                    <a:p>
                      <a:endParaRPr lang="en-GB" dirty="0"/>
                    </a:p>
                  </a:txBody>
                  <a:tcPr/>
                </a:tc>
                <a:tc>
                  <a:txBody>
                    <a:bodyPr/>
                    <a:lstStyle/>
                    <a:p>
                      <a:r>
                        <a:rPr lang="en-GB" sz="1400" dirty="0">
                          <a:highlight>
                            <a:srgbClr val="00FF00"/>
                          </a:highlight>
                        </a:rPr>
                        <a:t>IGEN </a:t>
                      </a:r>
                      <a:r>
                        <a:rPr lang="en-GB" sz="1400" dirty="0"/>
                        <a:t> </a:t>
                      </a:r>
                      <a:r>
                        <a:rPr lang="en-GB" sz="1400" dirty="0" err="1">
                          <a:highlight>
                            <a:srgbClr val="00FF00"/>
                          </a:highlight>
                        </a:rPr>
                        <a:t>Teljes</a:t>
                      </a:r>
                      <a:r>
                        <a:rPr lang="en-GB" sz="1400" dirty="0">
                          <a:highlight>
                            <a:srgbClr val="00FF00"/>
                          </a:highlight>
                        </a:rPr>
                        <a:t> </a:t>
                      </a:r>
                      <a:r>
                        <a:rPr lang="en-GB" sz="1400" dirty="0" err="1">
                          <a:highlight>
                            <a:srgbClr val="00FF00"/>
                          </a:highlight>
                        </a:rPr>
                        <a:t>mértékben</a:t>
                      </a:r>
                      <a:r>
                        <a:rPr lang="en-GB" sz="1400" dirty="0">
                          <a:highlight>
                            <a:srgbClr val="00FF00"/>
                          </a:highlight>
                        </a:rPr>
                        <a:t> </a:t>
                      </a:r>
                      <a:r>
                        <a:rPr lang="en-GB" sz="1400" dirty="0" err="1">
                          <a:highlight>
                            <a:srgbClr val="00FF00"/>
                          </a:highlight>
                        </a:rPr>
                        <a:t>összhangban</a:t>
                      </a:r>
                      <a:r>
                        <a:rPr lang="en-GB" sz="1400" dirty="0">
                          <a:highlight>
                            <a:srgbClr val="00FF00"/>
                          </a:highlight>
                        </a:rPr>
                        <a:t> van </a:t>
                      </a:r>
                      <a:r>
                        <a:rPr lang="en-GB" sz="1400" dirty="0" err="1">
                          <a:highlight>
                            <a:srgbClr val="00FF00"/>
                          </a:highlight>
                        </a:rPr>
                        <a:t>az</a:t>
                      </a:r>
                      <a:r>
                        <a:rPr lang="en-GB" sz="1400" dirty="0">
                          <a:highlight>
                            <a:srgbClr val="00FF00"/>
                          </a:highlight>
                        </a:rPr>
                        <a:t> uniós </a:t>
                      </a:r>
                      <a:r>
                        <a:rPr lang="en-GB" sz="1400" dirty="0" err="1">
                          <a:highlight>
                            <a:srgbClr val="00FF00"/>
                          </a:highlight>
                        </a:rPr>
                        <a:t>joggal</a:t>
                      </a:r>
                      <a:r>
                        <a:rPr lang="en-GB" sz="1400" dirty="0"/>
                        <a:t>. Mert  </a:t>
                      </a:r>
                      <a:r>
                        <a:rPr lang="en-GB" sz="1400" b="1" dirty="0">
                          <a:solidFill>
                            <a:srgbClr val="7030A0"/>
                          </a:solidFill>
                          <a:highlight>
                            <a:srgbClr val="00FF00"/>
                          </a:highlight>
                        </a:rPr>
                        <a:t>in </a:t>
                      </a:r>
                      <a:r>
                        <a:rPr lang="en-GB" sz="1400" b="1" dirty="0" err="1">
                          <a:solidFill>
                            <a:srgbClr val="7030A0"/>
                          </a:solidFill>
                          <a:highlight>
                            <a:srgbClr val="00FF00"/>
                          </a:highlight>
                        </a:rPr>
                        <a:t>abstracto</a:t>
                      </a:r>
                      <a:r>
                        <a:rPr lang="en-GB" sz="1400" b="1" dirty="0">
                          <a:solidFill>
                            <a:srgbClr val="7030A0"/>
                          </a:solidFill>
                          <a:highlight>
                            <a:srgbClr val="00FF00"/>
                          </a:highlight>
                        </a:rPr>
                        <a:t> </a:t>
                      </a:r>
                      <a:r>
                        <a:rPr lang="en-GB" sz="1400" dirty="0" err="1"/>
                        <a:t>eljárásban</a:t>
                      </a:r>
                      <a:r>
                        <a:rPr lang="en-GB" sz="1400" dirty="0"/>
                        <a:t> lehetséges, a </a:t>
                      </a:r>
                      <a:r>
                        <a:rPr lang="en-GB" sz="1400" dirty="0" err="1"/>
                        <a:t>Kúria</a:t>
                      </a:r>
                      <a:r>
                        <a:rPr lang="en-GB" sz="1400" dirty="0"/>
                        <a:t> és a </a:t>
                      </a:r>
                      <a:r>
                        <a:rPr lang="en-GB" sz="1400" dirty="0" err="1"/>
                        <a:t>jogalkotó</a:t>
                      </a:r>
                      <a:r>
                        <a:rPr lang="en-GB" sz="1400" dirty="0"/>
                        <a:t> számára is egy </a:t>
                      </a:r>
                      <a:r>
                        <a:rPr lang="en-GB" sz="1400" dirty="0" err="1"/>
                        <a:t>szerződési</a:t>
                      </a:r>
                      <a:r>
                        <a:rPr lang="en-GB" sz="1400" dirty="0"/>
                        <a:t> </a:t>
                      </a:r>
                      <a:r>
                        <a:rPr lang="en-GB" sz="1400" dirty="0" err="1"/>
                        <a:t>feltétel</a:t>
                      </a:r>
                      <a:r>
                        <a:rPr lang="en-GB" sz="1400" dirty="0"/>
                        <a:t> </a:t>
                      </a:r>
                      <a:r>
                        <a:rPr lang="en-GB" sz="1400" dirty="0" err="1"/>
                        <a:t>tisztességtelenségét</a:t>
                      </a:r>
                      <a:r>
                        <a:rPr lang="en-GB" sz="1400" dirty="0"/>
                        <a:t> </a:t>
                      </a:r>
                      <a:r>
                        <a:rPr lang="en-GB" sz="1400" dirty="0" err="1"/>
                        <a:t>megállapítani</a:t>
                      </a:r>
                      <a:r>
                        <a:rPr lang="en-GB" sz="1400" dirty="0"/>
                        <a:t> (</a:t>
                      </a:r>
                      <a:r>
                        <a:rPr lang="en-GB" sz="1400" dirty="0" err="1"/>
                        <a:t>Bizottsági</a:t>
                      </a:r>
                      <a:r>
                        <a:rPr lang="en-GB" sz="1400" dirty="0"/>
                        <a:t> Közlemény</a:t>
                      </a:r>
                      <a:r>
                        <a:rPr lang="en-GB" sz="1400" baseline="30000" dirty="0"/>
                        <a:t>519</a:t>
                      </a:r>
                      <a:r>
                        <a:rPr lang="en-GB" sz="1400" dirty="0"/>
                        <a:t>)</a:t>
                      </a:r>
                    </a:p>
                  </a:txBody>
                  <a:tcPr/>
                </a:tc>
                <a:extLst>
                  <a:ext uri="{0D108BD9-81ED-4DB2-BD59-A6C34878D82A}">
                    <a16:rowId xmlns:a16="http://schemas.microsoft.com/office/drawing/2014/main" val="2195209381"/>
                  </a:ext>
                </a:extLst>
              </a:tr>
              <a:tr h="4041871">
                <a:tc>
                  <a:txBody>
                    <a:bodyPr/>
                    <a:lstStyle/>
                    <a:p>
                      <a:endParaRPr lang="en-GB"/>
                    </a:p>
                  </a:txBody>
                  <a:tcPr/>
                </a:tc>
                <a:tc>
                  <a:txBody>
                    <a:bodyPr/>
                    <a:lstStyle/>
                    <a:p>
                      <a:pPr algn="just"/>
                      <a:r>
                        <a:rPr lang="en-GB" sz="1400" b="0" i="0" kern="1200" dirty="0">
                          <a:solidFill>
                            <a:schemeClr val="dk1"/>
                          </a:solidFill>
                          <a:effectLst/>
                          <a:latin typeface="+mn-lt"/>
                          <a:ea typeface="+mn-ea"/>
                          <a:cs typeface="+mn-cs"/>
                        </a:rPr>
                        <a:t>DH1 </a:t>
                      </a:r>
                      <a:r>
                        <a:rPr lang="en-GB" sz="1400" b="0" i="0" kern="1200" dirty="0" err="1">
                          <a:solidFill>
                            <a:schemeClr val="dk1"/>
                          </a:solidFill>
                          <a:effectLst/>
                          <a:latin typeface="+mn-lt"/>
                          <a:ea typeface="+mn-ea"/>
                          <a:cs typeface="+mn-cs"/>
                        </a:rPr>
                        <a:t>törvény</a:t>
                      </a:r>
                      <a:r>
                        <a:rPr lang="en-GB" sz="1400" b="0" i="0" kern="1200" dirty="0">
                          <a:solidFill>
                            <a:schemeClr val="dk1"/>
                          </a:solidFill>
                          <a:effectLst/>
                          <a:latin typeface="+mn-lt"/>
                          <a:ea typeface="+mn-ea"/>
                          <a:cs typeface="+mn-cs"/>
                        </a:rPr>
                        <a:t> (2)     Az (1) </a:t>
                      </a:r>
                      <a:r>
                        <a:rPr lang="en-GB" sz="1400" b="0" i="0" kern="1200" dirty="0" err="1">
                          <a:solidFill>
                            <a:schemeClr val="dk1"/>
                          </a:solidFill>
                          <a:effectLst/>
                          <a:latin typeface="+mn-lt"/>
                          <a:ea typeface="+mn-ea"/>
                          <a:cs typeface="+mn-cs"/>
                        </a:rPr>
                        <a:t>bekezdés</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szerinti</a:t>
                      </a:r>
                      <a:r>
                        <a:rPr lang="en-GB" sz="1400" b="0" i="0" kern="1200" dirty="0">
                          <a:solidFill>
                            <a:schemeClr val="dk1"/>
                          </a:solidFill>
                          <a:effectLst/>
                          <a:latin typeface="+mn-lt"/>
                          <a:ea typeface="+mn-ea"/>
                          <a:cs typeface="+mn-cs"/>
                        </a:rPr>
                        <a:t> semmis </a:t>
                      </a:r>
                      <a:r>
                        <a:rPr lang="en-GB" sz="1400" b="0" i="0" kern="1200" dirty="0" err="1">
                          <a:solidFill>
                            <a:schemeClr val="dk1"/>
                          </a:solidFill>
                          <a:effectLst/>
                          <a:latin typeface="+mn-lt"/>
                          <a:ea typeface="+mn-ea"/>
                          <a:cs typeface="+mn-cs"/>
                        </a:rPr>
                        <a:t>kikötés</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helyébe</a:t>
                      </a:r>
                      <a:r>
                        <a:rPr lang="en-GB" sz="1400" b="0" i="0" kern="1200" dirty="0">
                          <a:solidFill>
                            <a:schemeClr val="dk1"/>
                          </a:solidFill>
                          <a:effectLst/>
                          <a:latin typeface="+mn-lt"/>
                          <a:ea typeface="+mn-ea"/>
                          <a:cs typeface="+mn-cs"/>
                        </a:rPr>
                        <a:t> – a (3) </a:t>
                      </a:r>
                      <a:r>
                        <a:rPr lang="en-GB" sz="1400" b="0" i="0" kern="1200" dirty="0" err="1">
                          <a:solidFill>
                            <a:schemeClr val="dk1"/>
                          </a:solidFill>
                          <a:effectLst/>
                          <a:latin typeface="+mn-lt"/>
                          <a:ea typeface="+mn-ea"/>
                          <a:cs typeface="+mn-cs"/>
                        </a:rPr>
                        <a:t>bekezdésben</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meghatározott</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kivétellel</a:t>
                      </a:r>
                      <a:r>
                        <a:rPr lang="en-GB" sz="1400" b="0" i="0" kern="1200" dirty="0">
                          <a:solidFill>
                            <a:schemeClr val="dk1"/>
                          </a:solidFill>
                          <a:effectLst/>
                          <a:latin typeface="+mn-lt"/>
                          <a:ea typeface="+mn-ea"/>
                          <a:cs typeface="+mn-cs"/>
                        </a:rPr>
                        <a:t> – </a:t>
                      </a:r>
                      <a:r>
                        <a:rPr lang="en-GB" sz="1400" b="1" i="0" kern="1200" dirty="0">
                          <a:solidFill>
                            <a:schemeClr val="dk1"/>
                          </a:solidFill>
                          <a:effectLst/>
                          <a:latin typeface="+mn-lt"/>
                          <a:ea typeface="+mn-ea"/>
                          <a:cs typeface="+mn-cs"/>
                        </a:rPr>
                        <a:t>mind a </a:t>
                      </a:r>
                      <a:r>
                        <a:rPr lang="en-GB" sz="1400" b="1" i="0" kern="1200" dirty="0" err="1">
                          <a:solidFill>
                            <a:schemeClr val="dk1"/>
                          </a:solidFill>
                          <a:effectLst/>
                          <a:latin typeface="+mn-lt"/>
                          <a:ea typeface="+mn-ea"/>
                          <a:cs typeface="+mn-cs"/>
                        </a:rPr>
                        <a:t>folyósítás</a:t>
                      </a:r>
                      <a:r>
                        <a:rPr lang="en-GB" sz="1400" b="1" i="0" kern="1200" dirty="0">
                          <a:solidFill>
                            <a:schemeClr val="dk1"/>
                          </a:solidFill>
                          <a:effectLst/>
                          <a:latin typeface="+mn-lt"/>
                          <a:ea typeface="+mn-ea"/>
                          <a:cs typeface="+mn-cs"/>
                        </a:rPr>
                        <a:t>, mind pedig a </a:t>
                      </a:r>
                      <a:r>
                        <a:rPr lang="en-GB" sz="1400" b="1" i="0" kern="1200" dirty="0" err="1">
                          <a:solidFill>
                            <a:schemeClr val="dk1"/>
                          </a:solidFill>
                          <a:effectLst/>
                          <a:latin typeface="+mn-lt"/>
                          <a:ea typeface="+mn-ea"/>
                          <a:cs typeface="+mn-cs"/>
                        </a:rPr>
                        <a:t>törlesztés</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ideértve</a:t>
                      </a:r>
                      <a:r>
                        <a:rPr lang="en-GB" sz="1400" b="1" i="0" kern="1200" dirty="0">
                          <a:solidFill>
                            <a:schemeClr val="dk1"/>
                          </a:solidFill>
                          <a:effectLst/>
                          <a:latin typeface="+mn-lt"/>
                          <a:ea typeface="+mn-ea"/>
                          <a:cs typeface="+mn-cs"/>
                        </a:rPr>
                        <a:t> a </a:t>
                      </a:r>
                      <a:r>
                        <a:rPr lang="en-GB" sz="1400" b="1" i="0" kern="1200" dirty="0" err="1">
                          <a:solidFill>
                            <a:schemeClr val="dk1"/>
                          </a:solidFill>
                          <a:effectLst/>
                          <a:latin typeface="+mn-lt"/>
                          <a:ea typeface="+mn-ea"/>
                          <a:cs typeface="+mn-cs"/>
                        </a:rPr>
                        <a:t>törlesztőrészlet</a:t>
                      </a:r>
                      <a:r>
                        <a:rPr lang="en-GB" sz="1400" b="1" i="0" kern="1200" dirty="0">
                          <a:solidFill>
                            <a:schemeClr val="dk1"/>
                          </a:solidFill>
                          <a:effectLst/>
                          <a:latin typeface="+mn-lt"/>
                          <a:ea typeface="+mn-ea"/>
                          <a:cs typeface="+mn-cs"/>
                        </a:rPr>
                        <a:t> és a </a:t>
                      </a:r>
                      <a:r>
                        <a:rPr lang="en-GB" sz="1400" b="1" i="0" kern="1200" dirty="0" err="1">
                          <a:solidFill>
                            <a:schemeClr val="dk1"/>
                          </a:solidFill>
                          <a:effectLst/>
                          <a:latin typeface="+mn-lt"/>
                          <a:ea typeface="+mn-ea"/>
                          <a:cs typeface="+mn-cs"/>
                        </a:rPr>
                        <a:t>devizában</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megállapított</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bármilyen</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költség</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díj</a:t>
                      </a:r>
                      <a:r>
                        <a:rPr lang="en-GB" sz="1400" b="1" i="0" kern="1200" dirty="0">
                          <a:solidFill>
                            <a:schemeClr val="dk1"/>
                          </a:solidFill>
                          <a:effectLst/>
                          <a:latin typeface="+mn-lt"/>
                          <a:ea typeface="+mn-ea"/>
                          <a:cs typeface="+mn-cs"/>
                        </a:rPr>
                        <a:t> vagy </a:t>
                      </a:r>
                      <a:r>
                        <a:rPr lang="en-GB" sz="1400" b="1" i="0" kern="1200" dirty="0" err="1">
                          <a:solidFill>
                            <a:schemeClr val="dk1"/>
                          </a:solidFill>
                          <a:effectLst/>
                          <a:latin typeface="+mn-lt"/>
                          <a:ea typeface="+mn-ea"/>
                          <a:cs typeface="+mn-cs"/>
                        </a:rPr>
                        <a:t>jutalék</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fizetését</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tekintetében</a:t>
                      </a:r>
                      <a:r>
                        <a:rPr lang="en-GB" sz="1400" b="1" i="0" kern="1200" dirty="0">
                          <a:solidFill>
                            <a:schemeClr val="dk1"/>
                          </a:solidFill>
                          <a:effectLst/>
                          <a:latin typeface="+mn-lt"/>
                          <a:ea typeface="+mn-ea"/>
                          <a:cs typeface="+mn-cs"/>
                        </a:rPr>
                        <a:t> a Magyar Nemzeti Bank </a:t>
                      </a:r>
                      <a:r>
                        <a:rPr lang="en-GB" sz="1400" b="1" i="0" kern="1200" dirty="0" err="1">
                          <a:solidFill>
                            <a:schemeClr val="dk1"/>
                          </a:solidFill>
                          <a:effectLst/>
                          <a:latin typeface="+mn-lt"/>
                          <a:ea typeface="+mn-ea"/>
                          <a:cs typeface="+mn-cs"/>
                        </a:rPr>
                        <a:t>hivatalos</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devizaárfolyamának</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alkalmazására</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irányuló</a:t>
                      </a:r>
                      <a:r>
                        <a:rPr lang="en-GB" sz="1400" b="1" i="0" kern="1200" dirty="0">
                          <a:solidFill>
                            <a:schemeClr val="dk1"/>
                          </a:solidFill>
                          <a:effectLst/>
                          <a:latin typeface="+mn-lt"/>
                          <a:ea typeface="+mn-ea"/>
                          <a:cs typeface="+mn-cs"/>
                        </a:rPr>
                        <a:t> </a:t>
                      </a:r>
                      <a:r>
                        <a:rPr lang="en-GB" sz="1400" b="1" i="0" kern="1200" dirty="0" err="1">
                          <a:solidFill>
                            <a:schemeClr val="dk1"/>
                          </a:solidFill>
                          <a:effectLst/>
                          <a:latin typeface="+mn-lt"/>
                          <a:ea typeface="+mn-ea"/>
                          <a:cs typeface="+mn-cs"/>
                        </a:rPr>
                        <a:t>rendelkezés</a:t>
                      </a:r>
                      <a:r>
                        <a:rPr lang="en-GB" sz="1400" b="1" i="0" kern="1200" dirty="0">
                          <a:solidFill>
                            <a:schemeClr val="dk1"/>
                          </a:solidFill>
                          <a:effectLst/>
                          <a:latin typeface="+mn-lt"/>
                          <a:ea typeface="+mn-ea"/>
                          <a:cs typeface="+mn-cs"/>
                        </a:rPr>
                        <a:t> lép</a:t>
                      </a:r>
                      <a:r>
                        <a:rPr lang="en-GB" sz="1400" b="0" i="0" kern="1200" dirty="0">
                          <a:solidFill>
                            <a:schemeClr val="dk1"/>
                          </a:solidFill>
                          <a:effectLst/>
                          <a:latin typeface="+mn-lt"/>
                          <a:ea typeface="+mn-ea"/>
                          <a:cs typeface="+mn-cs"/>
                        </a:rPr>
                        <a:t>.”</a:t>
                      </a:r>
                      <a:endParaRPr lang="en-GB" sz="1400" dirty="0"/>
                    </a:p>
                  </a:txBody>
                  <a:tcPr/>
                </a:tc>
                <a:tc>
                  <a:txBody>
                    <a:bodyPr/>
                    <a:lstStyle/>
                    <a:p>
                      <a:r>
                        <a:rPr lang="hu-HU" sz="1400" b="1" noProof="0" dirty="0">
                          <a:solidFill>
                            <a:srgbClr val="FF0000"/>
                          </a:solidFill>
                        </a:rPr>
                        <a:t>NEM.</a:t>
                      </a:r>
                      <a:r>
                        <a:rPr lang="hu-HU" sz="1400" noProof="0" dirty="0"/>
                        <a:t>  </a:t>
                      </a:r>
                      <a:r>
                        <a:rPr lang="hu-HU" sz="1400" i="1" noProof="0" dirty="0"/>
                        <a:t>Egyrészt</a:t>
                      </a:r>
                      <a:r>
                        <a:rPr lang="hu-HU" sz="1400" noProof="0" dirty="0"/>
                        <a:t> azért, mert automatikus kiegészítés az uniós jog alapján nem lehetséges, csak két konjunktív feltétellel:</a:t>
                      </a:r>
                    </a:p>
                    <a:p>
                      <a:pPr marL="342900" indent="-342900">
                        <a:buAutoNum type="alphaLcParenR"/>
                      </a:pPr>
                      <a:r>
                        <a:rPr lang="en-GB" sz="1400" dirty="0" err="1"/>
                        <a:t>mert</a:t>
                      </a:r>
                      <a:r>
                        <a:rPr lang="en-GB" sz="1400" dirty="0"/>
                        <a:t> </a:t>
                      </a:r>
                      <a:r>
                        <a:rPr lang="en-GB" sz="1400" b="1" dirty="0" err="1"/>
                        <a:t>az</a:t>
                      </a:r>
                      <a:r>
                        <a:rPr lang="en-GB" sz="1400" b="1" dirty="0"/>
                        <a:t> uniós jog </a:t>
                      </a:r>
                      <a:r>
                        <a:rPr lang="en-GB" sz="1400" b="1" dirty="0" err="1"/>
                        <a:t>megköveteli</a:t>
                      </a:r>
                      <a:r>
                        <a:rPr lang="en-GB" sz="1400" b="1" dirty="0"/>
                        <a:t> </a:t>
                      </a:r>
                      <a:r>
                        <a:rPr lang="en-GB" sz="1400" b="1" dirty="0">
                          <a:solidFill>
                            <a:srgbClr val="FF0000"/>
                          </a:solidFill>
                        </a:rPr>
                        <a:t>annak kötelező, </a:t>
                      </a:r>
                      <a:r>
                        <a:rPr lang="en-GB" sz="1400" b="1" dirty="0" err="1">
                          <a:solidFill>
                            <a:srgbClr val="FF0000"/>
                          </a:solidFill>
                        </a:rPr>
                        <a:t>megelőző</a:t>
                      </a:r>
                      <a:r>
                        <a:rPr lang="en-GB" sz="1400" b="1" dirty="0">
                          <a:solidFill>
                            <a:srgbClr val="FF0000"/>
                          </a:solidFill>
                        </a:rPr>
                        <a:t> </a:t>
                      </a:r>
                      <a:r>
                        <a:rPr lang="en-GB" sz="1400" b="1" dirty="0" err="1">
                          <a:solidFill>
                            <a:srgbClr val="FF0000"/>
                          </a:solidFill>
                        </a:rPr>
                        <a:t>vizsgálatát</a:t>
                      </a:r>
                      <a:r>
                        <a:rPr lang="en-GB" sz="1400" dirty="0"/>
                        <a:t>, hogy a </a:t>
                      </a:r>
                      <a:r>
                        <a:rPr lang="en-GB" sz="1400" b="1" dirty="0" err="1"/>
                        <a:t>tisztességtelen</a:t>
                      </a:r>
                      <a:r>
                        <a:rPr lang="en-GB" sz="1400" b="1" dirty="0"/>
                        <a:t> </a:t>
                      </a:r>
                      <a:r>
                        <a:rPr lang="en-GB" sz="1400" b="1" dirty="0" err="1"/>
                        <a:t>feltétel</a:t>
                      </a:r>
                      <a:r>
                        <a:rPr lang="en-GB" sz="1400" b="1" dirty="0"/>
                        <a:t> </a:t>
                      </a:r>
                      <a:r>
                        <a:rPr lang="en-GB" sz="1400" b="1" dirty="0" err="1"/>
                        <a:t>egybeesik</a:t>
                      </a:r>
                      <a:r>
                        <a:rPr lang="en-GB" sz="1400" b="1" dirty="0"/>
                        <a:t>-e a </a:t>
                      </a:r>
                      <a:r>
                        <a:rPr lang="en-GB" sz="1400" b="1" dirty="0" err="1"/>
                        <a:t>szerződés</a:t>
                      </a:r>
                      <a:r>
                        <a:rPr lang="en-GB" sz="1400" b="1" dirty="0"/>
                        <a:t> </a:t>
                      </a:r>
                      <a:r>
                        <a:rPr lang="en-GB" sz="1400" b="1" dirty="0" err="1"/>
                        <a:t>érvénytelenségével</a:t>
                      </a:r>
                      <a:r>
                        <a:rPr lang="en-GB" sz="1400" dirty="0"/>
                        <a:t>, </a:t>
                      </a:r>
                      <a:r>
                        <a:rPr lang="en-GB" sz="1400" dirty="0" err="1"/>
                        <a:t>azaz</a:t>
                      </a:r>
                      <a:r>
                        <a:rPr lang="en-GB" sz="1400" dirty="0"/>
                        <a:t> a </a:t>
                      </a:r>
                      <a:r>
                        <a:rPr lang="en-GB" sz="1400" dirty="0" err="1"/>
                        <a:t>részleges</a:t>
                      </a:r>
                      <a:r>
                        <a:rPr lang="en-GB" sz="1400" dirty="0"/>
                        <a:t> </a:t>
                      </a:r>
                      <a:r>
                        <a:rPr lang="en-GB" sz="1400" dirty="0" err="1"/>
                        <a:t>semmisség</a:t>
                      </a:r>
                      <a:r>
                        <a:rPr lang="en-GB" sz="1400" dirty="0"/>
                        <a:t> </a:t>
                      </a:r>
                      <a:r>
                        <a:rPr lang="en-GB" sz="1400" dirty="0" err="1"/>
                        <a:t>az</a:t>
                      </a:r>
                      <a:r>
                        <a:rPr lang="en-GB" sz="1400" dirty="0"/>
                        <a:t> </a:t>
                      </a:r>
                      <a:r>
                        <a:rPr lang="en-GB" sz="1400" dirty="0" err="1"/>
                        <a:t>egész</a:t>
                      </a:r>
                      <a:r>
                        <a:rPr lang="en-GB" sz="1400" dirty="0"/>
                        <a:t> </a:t>
                      </a:r>
                      <a:r>
                        <a:rPr lang="en-GB" sz="1400" dirty="0" err="1"/>
                        <a:t>szerződés</a:t>
                      </a:r>
                      <a:r>
                        <a:rPr lang="en-GB" sz="1400" dirty="0"/>
                        <a:t> </a:t>
                      </a:r>
                      <a:r>
                        <a:rPr lang="en-GB" sz="1400" dirty="0" err="1"/>
                        <a:t>érvénytelenségét</a:t>
                      </a:r>
                      <a:r>
                        <a:rPr lang="en-GB" sz="1400" dirty="0"/>
                        <a:t> </a:t>
                      </a:r>
                      <a:r>
                        <a:rPr lang="en-GB" sz="1400" dirty="0" err="1"/>
                        <a:t>okozza</a:t>
                      </a:r>
                      <a:r>
                        <a:rPr lang="en-GB" sz="1400" dirty="0"/>
                        <a:t>-e. (</a:t>
                      </a:r>
                      <a:r>
                        <a:rPr lang="en-GB" sz="1400" b="0" i="0" kern="1200" dirty="0">
                          <a:solidFill>
                            <a:schemeClr val="dk1"/>
                          </a:solidFill>
                          <a:effectLst/>
                          <a:latin typeface="+mn-lt"/>
                          <a:ea typeface="+mn-ea"/>
                          <a:cs typeface="+mn-cs"/>
                        </a:rPr>
                        <a:t>C‑397/11 </a:t>
                      </a:r>
                      <a:r>
                        <a:rPr lang="en-GB" sz="1400" dirty="0" err="1"/>
                        <a:t>Jőrös</a:t>
                      </a:r>
                      <a:r>
                        <a:rPr lang="en-GB" sz="1400" dirty="0"/>
                        <a:t> </a:t>
                      </a:r>
                      <a:r>
                        <a:rPr lang="en-GB" sz="1400"/>
                        <a:t>44, C-125/18 </a:t>
                      </a:r>
                      <a:r>
                        <a:rPr lang="en-GB" sz="1400" dirty="0"/>
                        <a:t>Moral Guasch 66.)</a:t>
                      </a:r>
                    </a:p>
                    <a:p>
                      <a:pPr marL="342900" indent="-342900" algn="l">
                        <a:buAutoNum type="alphaLcParenR"/>
                      </a:pPr>
                      <a:r>
                        <a:rPr lang="en-GB" sz="1400" i="1" dirty="0" err="1"/>
                        <a:t>Másrészt</a:t>
                      </a:r>
                      <a:r>
                        <a:rPr lang="en-GB" sz="1400" dirty="0"/>
                        <a:t> </a:t>
                      </a:r>
                      <a:r>
                        <a:rPr lang="en-GB" sz="1400" b="1" dirty="0">
                          <a:solidFill>
                            <a:srgbClr val="FF0000"/>
                          </a:solidFill>
                        </a:rPr>
                        <a:t>azért </a:t>
                      </a:r>
                      <a:r>
                        <a:rPr lang="en-GB" sz="1400" b="1" dirty="0" err="1">
                          <a:solidFill>
                            <a:srgbClr val="FF0000"/>
                          </a:solidFill>
                        </a:rPr>
                        <a:t>sem</a:t>
                      </a:r>
                      <a:r>
                        <a:rPr lang="en-GB" sz="1400" b="1" dirty="0">
                          <a:solidFill>
                            <a:srgbClr val="FF0000"/>
                          </a:solidFill>
                        </a:rPr>
                        <a:t>, mert a </a:t>
                      </a:r>
                      <a:r>
                        <a:rPr lang="en-GB" sz="1400" b="1" dirty="0" err="1">
                          <a:solidFill>
                            <a:srgbClr val="FF0000"/>
                          </a:solidFill>
                        </a:rPr>
                        <a:t>kiegészítésnek</a:t>
                      </a:r>
                      <a:r>
                        <a:rPr lang="en-GB" sz="1400" b="1" dirty="0">
                          <a:solidFill>
                            <a:srgbClr val="FF0000"/>
                          </a:solidFill>
                        </a:rPr>
                        <a:t> </a:t>
                      </a:r>
                      <a:r>
                        <a:rPr lang="en-GB" sz="1400" b="1" dirty="0" err="1">
                          <a:solidFill>
                            <a:srgbClr val="FF0000"/>
                          </a:solidFill>
                        </a:rPr>
                        <a:t>az</a:t>
                      </a:r>
                      <a:r>
                        <a:rPr lang="en-GB" sz="1400" b="1" dirty="0">
                          <a:solidFill>
                            <a:srgbClr val="FF0000"/>
                          </a:solidFill>
                        </a:rPr>
                        <a:t> a másik </a:t>
                      </a:r>
                      <a:r>
                        <a:rPr lang="en-GB" sz="1400" b="1" dirty="0" err="1">
                          <a:solidFill>
                            <a:srgbClr val="FF0000"/>
                          </a:solidFill>
                        </a:rPr>
                        <a:t>konjunktív</a:t>
                      </a:r>
                      <a:r>
                        <a:rPr lang="en-GB" sz="1400" b="1" dirty="0">
                          <a:solidFill>
                            <a:srgbClr val="FF0000"/>
                          </a:solidFill>
                        </a:rPr>
                        <a:t> </a:t>
                      </a:r>
                      <a:r>
                        <a:rPr lang="en-GB" sz="1400" b="1" dirty="0" err="1">
                          <a:solidFill>
                            <a:srgbClr val="FF0000"/>
                          </a:solidFill>
                        </a:rPr>
                        <a:t>feltétele</a:t>
                      </a:r>
                      <a:r>
                        <a:rPr lang="en-GB" sz="1400" b="1" dirty="0">
                          <a:solidFill>
                            <a:srgbClr val="FF0000"/>
                          </a:solidFill>
                        </a:rPr>
                        <a:t>, hogy </a:t>
                      </a:r>
                      <a:r>
                        <a:rPr lang="en-GB" sz="1400" b="1" dirty="0" err="1">
                          <a:solidFill>
                            <a:srgbClr val="FF0000"/>
                          </a:solidFill>
                        </a:rPr>
                        <a:t>az</a:t>
                      </a:r>
                      <a:r>
                        <a:rPr lang="en-GB" sz="1400" b="1" dirty="0">
                          <a:solidFill>
                            <a:srgbClr val="FF0000"/>
                          </a:solidFill>
                        </a:rPr>
                        <a:t> a </a:t>
                      </a:r>
                      <a:r>
                        <a:rPr lang="en-GB" sz="1400" b="1" dirty="0" err="1">
                          <a:solidFill>
                            <a:srgbClr val="FF0000"/>
                          </a:solidFill>
                        </a:rPr>
                        <a:t>fogyasztót</a:t>
                      </a:r>
                      <a:r>
                        <a:rPr lang="en-GB" sz="1400" b="1" dirty="0">
                          <a:solidFill>
                            <a:srgbClr val="FF0000"/>
                          </a:solidFill>
                        </a:rPr>
                        <a:t> </a:t>
                      </a:r>
                      <a:r>
                        <a:rPr lang="en-GB" sz="1400" b="1" dirty="0" err="1">
                          <a:solidFill>
                            <a:srgbClr val="FF0000"/>
                          </a:solidFill>
                        </a:rPr>
                        <a:t>különösen</a:t>
                      </a:r>
                      <a:r>
                        <a:rPr lang="en-GB" sz="1400" b="1" dirty="0">
                          <a:solidFill>
                            <a:srgbClr val="FF0000"/>
                          </a:solidFill>
                        </a:rPr>
                        <a:t> </a:t>
                      </a:r>
                      <a:r>
                        <a:rPr lang="en-GB" sz="1400" b="1" dirty="0" err="1">
                          <a:solidFill>
                            <a:srgbClr val="FF0000"/>
                          </a:solidFill>
                        </a:rPr>
                        <a:t>nagy</a:t>
                      </a:r>
                      <a:r>
                        <a:rPr lang="en-GB" sz="1400" b="1" dirty="0">
                          <a:solidFill>
                            <a:srgbClr val="FF0000"/>
                          </a:solidFill>
                        </a:rPr>
                        <a:t> </a:t>
                      </a:r>
                      <a:r>
                        <a:rPr lang="en-GB" sz="1400" b="1" dirty="0" err="1">
                          <a:solidFill>
                            <a:srgbClr val="FF0000"/>
                          </a:solidFill>
                        </a:rPr>
                        <a:t>vagyoni</a:t>
                      </a:r>
                      <a:r>
                        <a:rPr lang="en-GB" sz="1400" b="1" dirty="0">
                          <a:solidFill>
                            <a:srgbClr val="FF0000"/>
                          </a:solidFill>
                        </a:rPr>
                        <a:t> </a:t>
                      </a:r>
                      <a:r>
                        <a:rPr lang="en-GB" sz="1400" b="1" dirty="0" err="1">
                          <a:solidFill>
                            <a:srgbClr val="FF0000"/>
                          </a:solidFill>
                        </a:rPr>
                        <a:t>hátránytól</a:t>
                      </a:r>
                      <a:r>
                        <a:rPr lang="en-GB" sz="1400" b="1" dirty="0">
                          <a:solidFill>
                            <a:srgbClr val="FF0000"/>
                          </a:solidFill>
                        </a:rPr>
                        <a:t> </a:t>
                      </a:r>
                      <a:r>
                        <a:rPr lang="en-GB" sz="1400" b="1" dirty="0" err="1">
                          <a:solidFill>
                            <a:srgbClr val="FF0000"/>
                          </a:solidFill>
                        </a:rPr>
                        <a:t>óvja</a:t>
                      </a:r>
                      <a:r>
                        <a:rPr lang="en-GB" sz="1400" b="1" dirty="0">
                          <a:solidFill>
                            <a:srgbClr val="FF0000"/>
                          </a:solidFill>
                        </a:rPr>
                        <a:t> meg</a:t>
                      </a:r>
                    </a:p>
                    <a:p>
                      <a:pPr marL="342900" indent="-342900">
                        <a:buAutoNum type="alphaLcParenR"/>
                      </a:pPr>
                      <a:r>
                        <a:rPr lang="en-GB" sz="1400" dirty="0"/>
                        <a:t>A 93/13 </a:t>
                      </a:r>
                      <a:r>
                        <a:rPr lang="en-GB" sz="1400" dirty="0" err="1"/>
                        <a:t>Irányelv</a:t>
                      </a:r>
                      <a:r>
                        <a:rPr lang="en-GB" sz="1400" dirty="0"/>
                        <a:t> 6. cikk (1) </a:t>
                      </a:r>
                      <a:r>
                        <a:rPr lang="en-GB" sz="1400" dirty="0" err="1"/>
                        <a:t>bekezdését</a:t>
                      </a:r>
                      <a:r>
                        <a:rPr lang="en-GB" sz="1400" dirty="0"/>
                        <a:t> </a:t>
                      </a:r>
                      <a:r>
                        <a:rPr lang="en-GB" sz="1400" dirty="0" err="1"/>
                        <a:t>az</a:t>
                      </a:r>
                      <a:r>
                        <a:rPr lang="en-GB" sz="1400" dirty="0"/>
                        <a:t> EUB úgy </a:t>
                      </a:r>
                      <a:r>
                        <a:rPr lang="en-GB" sz="1400" dirty="0" err="1"/>
                        <a:t>értelmezte</a:t>
                      </a:r>
                      <a:r>
                        <a:rPr lang="en-GB" sz="1400" dirty="0"/>
                        <a:t>, hogy </a:t>
                      </a:r>
                      <a:r>
                        <a:rPr lang="en-GB" sz="1400" b="1" dirty="0" err="1">
                          <a:solidFill>
                            <a:srgbClr val="FF0000"/>
                          </a:solidFill>
                        </a:rPr>
                        <a:t>az</a:t>
                      </a:r>
                      <a:r>
                        <a:rPr lang="en-GB" sz="1400" b="1" dirty="0">
                          <a:solidFill>
                            <a:srgbClr val="FF0000"/>
                          </a:solidFill>
                        </a:rPr>
                        <a:t> a </a:t>
                      </a:r>
                      <a:r>
                        <a:rPr lang="en-GB" sz="1400" b="1" dirty="0" err="1">
                          <a:solidFill>
                            <a:srgbClr val="FF0000"/>
                          </a:solidFill>
                        </a:rPr>
                        <a:t>fogyasztóra</a:t>
                      </a:r>
                      <a:r>
                        <a:rPr lang="en-GB" sz="1400" b="1" dirty="0">
                          <a:solidFill>
                            <a:srgbClr val="FF0000"/>
                          </a:solidFill>
                        </a:rPr>
                        <a:t> </a:t>
                      </a:r>
                      <a:r>
                        <a:rPr lang="en-GB" sz="1400" b="1" dirty="0" err="1">
                          <a:solidFill>
                            <a:srgbClr val="FF0000"/>
                          </a:solidFill>
                        </a:rPr>
                        <a:t>telepíti</a:t>
                      </a:r>
                      <a:r>
                        <a:rPr lang="en-GB" sz="1400" b="1" dirty="0">
                          <a:solidFill>
                            <a:srgbClr val="FF0000"/>
                          </a:solidFill>
                        </a:rPr>
                        <a:t> </a:t>
                      </a:r>
                      <a:r>
                        <a:rPr lang="en-GB" sz="1400" b="1" dirty="0" err="1">
                          <a:solidFill>
                            <a:srgbClr val="FF0000"/>
                          </a:solidFill>
                        </a:rPr>
                        <a:t>azt</a:t>
                      </a:r>
                      <a:r>
                        <a:rPr lang="en-GB" sz="1400" b="1" dirty="0">
                          <a:solidFill>
                            <a:srgbClr val="FF0000"/>
                          </a:solidFill>
                        </a:rPr>
                        <a:t> a </a:t>
                      </a:r>
                      <a:r>
                        <a:rPr lang="en-GB" sz="1400" b="1" dirty="0" err="1">
                          <a:solidFill>
                            <a:srgbClr val="FF0000"/>
                          </a:solidFill>
                        </a:rPr>
                        <a:t>jogot</a:t>
                      </a:r>
                      <a:r>
                        <a:rPr lang="en-GB" sz="1400" dirty="0"/>
                        <a:t>, hogy </a:t>
                      </a:r>
                      <a:r>
                        <a:rPr lang="en-GB" sz="1400" i="1" dirty="0"/>
                        <a:t>a bíróság </a:t>
                      </a:r>
                      <a:r>
                        <a:rPr lang="en-GB" sz="1400" i="1" dirty="0" err="1"/>
                        <a:t>tájékoztatását</a:t>
                      </a:r>
                      <a:r>
                        <a:rPr lang="en-GB" sz="1400" i="1" dirty="0"/>
                        <a:t> követően</a:t>
                      </a:r>
                      <a:r>
                        <a:rPr lang="en-GB" sz="1400" dirty="0"/>
                        <a:t> (C-19/20 BPHSA 92-97) a </a:t>
                      </a:r>
                      <a:r>
                        <a:rPr lang="en-GB" sz="1400" dirty="0" err="1"/>
                        <a:t>kiegészítés</a:t>
                      </a:r>
                      <a:r>
                        <a:rPr lang="en-GB" sz="1400" dirty="0"/>
                        <a:t> kapcsán </a:t>
                      </a:r>
                      <a:r>
                        <a:rPr lang="en-GB" sz="1400" b="1" dirty="0" err="1">
                          <a:solidFill>
                            <a:srgbClr val="FF0000"/>
                          </a:solidFill>
                        </a:rPr>
                        <a:t>élni</a:t>
                      </a:r>
                      <a:r>
                        <a:rPr lang="en-GB" sz="1400" b="1" dirty="0">
                          <a:solidFill>
                            <a:srgbClr val="FF0000"/>
                          </a:solidFill>
                        </a:rPr>
                        <a:t> </a:t>
                      </a:r>
                      <a:r>
                        <a:rPr lang="en-GB" sz="1400" b="1" dirty="0" err="1">
                          <a:solidFill>
                            <a:srgbClr val="FF0000"/>
                          </a:solidFill>
                        </a:rPr>
                        <a:t>kíván</a:t>
                      </a:r>
                      <a:r>
                        <a:rPr lang="en-GB" sz="1400" b="1" dirty="0">
                          <a:solidFill>
                            <a:srgbClr val="FF0000"/>
                          </a:solidFill>
                        </a:rPr>
                        <a:t> a </a:t>
                      </a:r>
                      <a:r>
                        <a:rPr lang="en-GB" sz="1400" b="1" dirty="0" err="1">
                          <a:solidFill>
                            <a:srgbClr val="FF0000"/>
                          </a:solidFill>
                        </a:rPr>
                        <a:t>kiegészítés</a:t>
                      </a:r>
                      <a:r>
                        <a:rPr lang="en-GB" sz="1400" b="1" dirty="0">
                          <a:solidFill>
                            <a:srgbClr val="FF0000"/>
                          </a:solidFill>
                        </a:rPr>
                        <a:t> </a:t>
                      </a:r>
                      <a:r>
                        <a:rPr lang="en-GB" sz="1400" b="1" dirty="0" err="1">
                          <a:solidFill>
                            <a:srgbClr val="FF0000"/>
                          </a:solidFill>
                        </a:rPr>
                        <a:t>lehetőségével</a:t>
                      </a:r>
                      <a:r>
                        <a:rPr lang="en-GB" sz="1400" b="1" dirty="0">
                          <a:solidFill>
                            <a:srgbClr val="FF0000"/>
                          </a:solidFill>
                        </a:rPr>
                        <a:t>, vagy nem </a:t>
                      </a:r>
                      <a:r>
                        <a:rPr lang="en-GB" sz="1400" dirty="0"/>
                        <a:t>(C-260/18  55-56; C-932/19 48.)</a:t>
                      </a:r>
                    </a:p>
                    <a:p>
                      <a:pPr marL="342900" indent="-342900">
                        <a:buAutoNum type="alphaLcParenR"/>
                      </a:pPr>
                      <a:r>
                        <a:rPr lang="en-GB" sz="1400" b="1" dirty="0" err="1">
                          <a:solidFill>
                            <a:srgbClr val="FF0000"/>
                          </a:solidFill>
                        </a:rPr>
                        <a:t>Részlegesen</a:t>
                      </a:r>
                      <a:r>
                        <a:rPr lang="en-GB" sz="1400" b="1" dirty="0">
                          <a:solidFill>
                            <a:srgbClr val="FF0000"/>
                          </a:solidFill>
                        </a:rPr>
                        <a:t> semmis </a:t>
                      </a:r>
                      <a:r>
                        <a:rPr lang="en-GB" sz="1400" b="1" dirty="0" err="1">
                          <a:solidFill>
                            <a:srgbClr val="FF0000"/>
                          </a:solidFill>
                        </a:rPr>
                        <a:t>szerződést</a:t>
                      </a:r>
                      <a:r>
                        <a:rPr lang="en-GB" sz="1400" b="1" dirty="0">
                          <a:solidFill>
                            <a:srgbClr val="FF0000"/>
                          </a:solidFill>
                        </a:rPr>
                        <a:t> nem lehet </a:t>
                      </a:r>
                      <a:r>
                        <a:rPr lang="en-GB" sz="1400" b="1" dirty="0" err="1">
                          <a:solidFill>
                            <a:srgbClr val="FF0000"/>
                          </a:solidFill>
                        </a:rPr>
                        <a:t>diszpozitív</a:t>
                      </a:r>
                      <a:r>
                        <a:rPr lang="en-GB" sz="1400" b="1" dirty="0">
                          <a:solidFill>
                            <a:srgbClr val="FF0000"/>
                          </a:solidFill>
                        </a:rPr>
                        <a:t> </a:t>
                      </a:r>
                      <a:r>
                        <a:rPr lang="en-GB" sz="1400" b="1" dirty="0" err="1">
                          <a:solidFill>
                            <a:srgbClr val="FF0000"/>
                          </a:solidFill>
                        </a:rPr>
                        <a:t>szabállyal</a:t>
                      </a:r>
                      <a:r>
                        <a:rPr lang="en-GB" sz="1400" b="1" dirty="0">
                          <a:solidFill>
                            <a:srgbClr val="FF0000"/>
                          </a:solidFill>
                        </a:rPr>
                        <a:t> </a:t>
                      </a:r>
                      <a:r>
                        <a:rPr lang="en-GB" sz="1400" b="1" dirty="0" err="1">
                          <a:solidFill>
                            <a:srgbClr val="FF0000"/>
                          </a:solidFill>
                        </a:rPr>
                        <a:t>kiegészíteni</a:t>
                      </a:r>
                      <a:r>
                        <a:rPr lang="en-GB" sz="1400" b="1" dirty="0">
                          <a:solidFill>
                            <a:srgbClr val="FF0000"/>
                          </a:solidFill>
                        </a:rPr>
                        <a:t> </a:t>
                      </a:r>
                      <a:r>
                        <a:rPr lang="hu-HU" sz="1400" dirty="0"/>
                        <a:t>C-618/10. sz. alatti ítéletben felállított </a:t>
                      </a:r>
                      <a:r>
                        <a:rPr lang="hu-HU" sz="1400" dirty="0" err="1"/>
                        <a:t>tilal</a:t>
                      </a:r>
                      <a:r>
                        <a:rPr lang="en-GB" sz="1400" dirty="0"/>
                        <a:t>om </a:t>
                      </a:r>
                      <a:r>
                        <a:rPr lang="en-GB" sz="1400" dirty="0" err="1"/>
                        <a:t>szándékos</a:t>
                      </a:r>
                      <a:r>
                        <a:rPr lang="en-GB" sz="1400" dirty="0"/>
                        <a:t> </a:t>
                      </a:r>
                      <a:r>
                        <a:rPr lang="en-GB" sz="1400" dirty="0" err="1"/>
                        <a:t>megsértése</a:t>
                      </a:r>
                      <a:r>
                        <a:rPr lang="en-GB" sz="1400" dirty="0"/>
                        <a:t> </a:t>
                      </a:r>
                      <a:r>
                        <a:rPr lang="hu-HU" sz="1400" dirty="0"/>
                        <a:t>(</a:t>
                      </a:r>
                      <a:r>
                        <a:rPr lang="en-GB" sz="1400" dirty="0" err="1"/>
                        <a:t>tilos</a:t>
                      </a:r>
                      <a:r>
                        <a:rPr lang="en-GB" sz="1400" dirty="0"/>
                        <a:t> </a:t>
                      </a:r>
                      <a:r>
                        <a:rPr lang="hu-HU" sz="1400" dirty="0"/>
                        <a:t>többlettartalom behelyettesítése</a:t>
                      </a:r>
                      <a:r>
                        <a:rPr lang="en-GB" sz="1400" dirty="0"/>
                        <a:t>)</a:t>
                      </a:r>
                    </a:p>
                  </a:txBody>
                  <a:tcPr/>
                </a:tc>
                <a:extLst>
                  <a:ext uri="{0D108BD9-81ED-4DB2-BD59-A6C34878D82A}">
                    <a16:rowId xmlns:a16="http://schemas.microsoft.com/office/drawing/2014/main" val="781454673"/>
                  </a:ext>
                </a:extLst>
              </a:tr>
            </a:tbl>
          </a:graphicData>
        </a:graphic>
      </p:graphicFrame>
    </p:spTree>
    <p:extLst>
      <p:ext uri="{BB962C8B-B14F-4D97-AF65-F5344CB8AC3E}">
        <p14:creationId xmlns:p14="http://schemas.microsoft.com/office/powerpoint/2010/main" val="308607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0E1E-D42B-F4E7-A1B8-DE854634A57A}"/>
              </a:ext>
            </a:extLst>
          </p:cNvPr>
          <p:cNvSpPr>
            <a:spLocks noGrp="1"/>
          </p:cNvSpPr>
          <p:nvPr>
            <p:ph type="title"/>
          </p:nvPr>
        </p:nvSpPr>
        <p:spPr/>
        <p:txBody>
          <a:bodyPr>
            <a:normAutofit/>
          </a:bodyPr>
          <a:lstStyle/>
          <a:p>
            <a:pPr algn="ctr"/>
            <a:r>
              <a:rPr lang="hu-HU" sz="2800" b="1" dirty="0"/>
              <a:t>A DH1-DH3 törvények célja sérti az Irányelvet</a:t>
            </a:r>
            <a:endParaRPr lang="en-GB" sz="2800" b="1" dirty="0"/>
          </a:p>
        </p:txBody>
      </p:sp>
      <p:graphicFrame>
        <p:nvGraphicFramePr>
          <p:cNvPr id="4" name="Table 4">
            <a:extLst>
              <a:ext uri="{FF2B5EF4-FFF2-40B4-BE49-F238E27FC236}">
                <a16:creationId xmlns:a16="http://schemas.microsoft.com/office/drawing/2014/main" id="{C776DC89-C981-FE31-B3F2-572FDE3F86E8}"/>
              </a:ext>
            </a:extLst>
          </p:cNvPr>
          <p:cNvGraphicFramePr>
            <a:graphicFrameLocks noGrp="1"/>
          </p:cNvGraphicFramePr>
          <p:nvPr>
            <p:ph idx="1"/>
            <p:extLst>
              <p:ext uri="{D42A27DB-BD31-4B8C-83A1-F6EECF244321}">
                <p14:modId xmlns:p14="http://schemas.microsoft.com/office/powerpoint/2010/main" val="1203979032"/>
              </p:ext>
            </p:extLst>
          </p:nvPr>
        </p:nvGraphicFramePr>
        <p:xfrm>
          <a:off x="61415" y="1371601"/>
          <a:ext cx="12071445" cy="4790364"/>
        </p:xfrm>
        <a:graphic>
          <a:graphicData uri="http://schemas.openxmlformats.org/drawingml/2006/table">
            <a:tbl>
              <a:tblPr firstRow="1" bandRow="1">
                <a:tableStyleId>{5C22544A-7EE6-4342-B048-85BDC9FD1C3A}</a:tableStyleId>
              </a:tblPr>
              <a:tblGrid>
                <a:gridCol w="764898">
                  <a:extLst>
                    <a:ext uri="{9D8B030D-6E8A-4147-A177-3AD203B41FA5}">
                      <a16:colId xmlns:a16="http://schemas.microsoft.com/office/drawing/2014/main" val="2031577001"/>
                    </a:ext>
                  </a:extLst>
                </a:gridCol>
                <a:gridCol w="7343872">
                  <a:extLst>
                    <a:ext uri="{9D8B030D-6E8A-4147-A177-3AD203B41FA5}">
                      <a16:colId xmlns:a16="http://schemas.microsoft.com/office/drawing/2014/main" val="3251876165"/>
                    </a:ext>
                  </a:extLst>
                </a:gridCol>
                <a:gridCol w="3962675">
                  <a:extLst>
                    <a:ext uri="{9D8B030D-6E8A-4147-A177-3AD203B41FA5}">
                      <a16:colId xmlns:a16="http://schemas.microsoft.com/office/drawing/2014/main" val="3015603023"/>
                    </a:ext>
                  </a:extLst>
                </a:gridCol>
              </a:tblGrid>
              <a:tr h="672910">
                <a:tc>
                  <a:txBody>
                    <a:bodyPr/>
                    <a:lstStyle/>
                    <a:p>
                      <a:r>
                        <a:rPr lang="en-GB" dirty="0"/>
                        <a:t>DH2</a:t>
                      </a:r>
                    </a:p>
                  </a:txBody>
                  <a:tcPr/>
                </a:tc>
                <a:tc>
                  <a:txBody>
                    <a:bodyPr/>
                    <a:lstStyle/>
                    <a:p>
                      <a:pPr algn="ctr"/>
                      <a:r>
                        <a:rPr lang="en-GB" dirty="0"/>
                        <a:t>DH2 </a:t>
                      </a:r>
                      <a:r>
                        <a:rPr lang="en-GB" dirty="0" err="1"/>
                        <a:t>törvény</a:t>
                      </a:r>
                      <a:r>
                        <a:rPr lang="en-GB" dirty="0"/>
                        <a:t> -  </a:t>
                      </a:r>
                      <a:r>
                        <a:rPr lang="en-GB" sz="1400" b="1" i="0" kern="1200" dirty="0">
                          <a:solidFill>
                            <a:schemeClr val="lt1"/>
                          </a:solidFill>
                          <a:effectLst/>
                          <a:latin typeface="+mn-lt"/>
                          <a:ea typeface="+mn-ea"/>
                          <a:cs typeface="+mn-cs"/>
                        </a:rPr>
                        <a:t>2014. </a:t>
                      </a:r>
                      <a:r>
                        <a:rPr lang="en-GB" sz="1400" b="1" i="0" kern="1200" dirty="0" err="1">
                          <a:solidFill>
                            <a:schemeClr val="lt1"/>
                          </a:solidFill>
                          <a:effectLst/>
                          <a:latin typeface="+mn-lt"/>
                          <a:ea typeface="+mn-ea"/>
                          <a:cs typeface="+mn-cs"/>
                        </a:rPr>
                        <a:t>évi</a:t>
                      </a:r>
                      <a:r>
                        <a:rPr lang="en-GB" sz="1400" b="1" i="0" kern="1200" dirty="0">
                          <a:solidFill>
                            <a:schemeClr val="lt1"/>
                          </a:solidFill>
                          <a:effectLst/>
                          <a:latin typeface="+mn-lt"/>
                          <a:ea typeface="+mn-ea"/>
                          <a:cs typeface="+mn-cs"/>
                        </a:rPr>
                        <a:t> XL. </a:t>
                      </a:r>
                      <a:r>
                        <a:rPr lang="en-GB" sz="1400" b="1" i="0" kern="1200" dirty="0" err="1">
                          <a:solidFill>
                            <a:schemeClr val="lt1"/>
                          </a:solidFill>
                          <a:effectLst/>
                          <a:latin typeface="+mn-lt"/>
                          <a:ea typeface="+mn-ea"/>
                          <a:cs typeface="+mn-cs"/>
                        </a:rPr>
                        <a:t>törvény</a:t>
                      </a:r>
                      <a:endParaRPr lang="en-GB" sz="1400" b="1" dirty="0"/>
                    </a:p>
                  </a:txBody>
                  <a:tcPr/>
                </a:tc>
                <a:tc>
                  <a:txBody>
                    <a:bodyPr/>
                    <a:lstStyle/>
                    <a:p>
                      <a:r>
                        <a:rPr lang="en-GB" dirty="0" err="1"/>
                        <a:t>Megfelel</a:t>
                      </a:r>
                      <a:r>
                        <a:rPr lang="en-GB" dirty="0"/>
                        <a:t>-e </a:t>
                      </a:r>
                      <a:r>
                        <a:rPr lang="en-GB" dirty="0" err="1"/>
                        <a:t>az</a:t>
                      </a:r>
                      <a:r>
                        <a:rPr lang="en-GB" dirty="0"/>
                        <a:t> </a:t>
                      </a:r>
                      <a:r>
                        <a:rPr lang="en-GB" dirty="0" err="1"/>
                        <a:t>Irányelv</a:t>
                      </a:r>
                      <a:r>
                        <a:rPr lang="en-GB" dirty="0"/>
                        <a:t> </a:t>
                      </a:r>
                      <a:r>
                        <a:rPr lang="en-GB" dirty="0" err="1"/>
                        <a:t>céljának</a:t>
                      </a:r>
                      <a:r>
                        <a:rPr lang="en-GB" dirty="0"/>
                        <a:t> ?</a:t>
                      </a:r>
                    </a:p>
                  </a:txBody>
                  <a:tcPr/>
                </a:tc>
                <a:extLst>
                  <a:ext uri="{0D108BD9-81ED-4DB2-BD59-A6C34878D82A}">
                    <a16:rowId xmlns:a16="http://schemas.microsoft.com/office/drawing/2014/main" val="329592928"/>
                  </a:ext>
                </a:extLst>
              </a:tr>
              <a:tr h="379035">
                <a:tc>
                  <a:txBody>
                    <a:bodyPr/>
                    <a:lstStyle/>
                    <a:p>
                      <a:endParaRPr lang="en-GB"/>
                    </a:p>
                  </a:txBody>
                  <a:tcPr/>
                </a:tc>
                <a:tc>
                  <a:txBody>
                    <a:bodyPr/>
                    <a:lstStyle/>
                    <a:p>
                      <a:r>
                        <a:rPr lang="en-GB" sz="1600" b="0" i="0" kern="1200" dirty="0">
                          <a:solidFill>
                            <a:schemeClr val="dk1"/>
                          </a:solidFill>
                          <a:effectLst/>
                          <a:latin typeface="+mn-lt"/>
                          <a:ea typeface="+mn-ea"/>
                          <a:cs typeface="+mn-cs"/>
                        </a:rPr>
                        <a:t>37. §‑</a:t>
                      </a:r>
                      <a:r>
                        <a:rPr lang="en-GB" sz="1600" b="0" i="0" kern="1200" dirty="0" err="1">
                          <a:solidFill>
                            <a:schemeClr val="dk1"/>
                          </a:solidFill>
                          <a:effectLst/>
                          <a:latin typeface="+mn-lt"/>
                          <a:ea typeface="+mn-ea"/>
                          <a:cs typeface="+mn-cs"/>
                        </a:rPr>
                        <a:t>ának</a:t>
                      </a:r>
                      <a:r>
                        <a:rPr lang="en-GB" sz="1600" b="0" i="0" kern="1200" dirty="0">
                          <a:solidFill>
                            <a:schemeClr val="dk1"/>
                          </a:solidFill>
                          <a:effectLst/>
                          <a:latin typeface="+mn-lt"/>
                          <a:ea typeface="+mn-ea"/>
                          <a:cs typeface="+mn-cs"/>
                        </a:rPr>
                        <a:t> (1) </a:t>
                      </a:r>
                      <a:r>
                        <a:rPr lang="en-GB" sz="1600" b="0" i="0" kern="1200" dirty="0" err="1">
                          <a:solidFill>
                            <a:schemeClr val="dk1"/>
                          </a:solidFill>
                          <a:effectLst/>
                          <a:latin typeface="+mn-lt"/>
                          <a:ea typeface="+mn-ea"/>
                          <a:cs typeface="+mn-cs"/>
                        </a:rPr>
                        <a:t>bekezdése</a:t>
                      </a:r>
                      <a:endParaRPr lang="en-GB" sz="1600" dirty="0"/>
                    </a:p>
                  </a:txBody>
                  <a:tcPr/>
                </a:tc>
                <a:tc>
                  <a:txBody>
                    <a:bodyPr/>
                    <a:lstStyle/>
                    <a:p>
                      <a:r>
                        <a:rPr lang="en-GB" b="1" dirty="0">
                          <a:solidFill>
                            <a:srgbClr val="FF0000"/>
                          </a:solidFill>
                        </a:rPr>
                        <a:t>NEM</a:t>
                      </a:r>
                    </a:p>
                  </a:txBody>
                  <a:tcPr/>
                </a:tc>
                <a:extLst>
                  <a:ext uri="{0D108BD9-81ED-4DB2-BD59-A6C34878D82A}">
                    <a16:rowId xmlns:a16="http://schemas.microsoft.com/office/drawing/2014/main" val="2096733817"/>
                  </a:ext>
                </a:extLst>
              </a:tr>
              <a:tr h="3738419">
                <a:tc>
                  <a:txBody>
                    <a:bodyPr/>
                    <a:lstStyle/>
                    <a:p>
                      <a:endParaRPr lang="en-GB" dirty="0"/>
                    </a:p>
                  </a:txBody>
                  <a:tcPr/>
                </a:tc>
                <a:tc>
                  <a:txBody>
                    <a:bodyPr/>
                    <a:lstStyle/>
                    <a:p>
                      <a:pPr algn="just"/>
                      <a:r>
                        <a:rPr lang="hu-HU" sz="1400" b="0" i="0" kern="1200" dirty="0">
                          <a:solidFill>
                            <a:schemeClr val="dk1"/>
                          </a:solidFill>
                          <a:effectLst/>
                          <a:latin typeface="+mn-lt"/>
                          <a:ea typeface="+mn-ea"/>
                          <a:cs typeface="+mn-cs"/>
                        </a:rPr>
                        <a:t>„E törvény hatálya alá tartozó szerződések tekintetében a szerződés érvénytelenségének vagy a szerződés egyes rendelkezései érvénytelenségének (a továbbiakban: részleges érvénytelenség) megállapítását –</a:t>
                      </a:r>
                      <a:r>
                        <a:rPr lang="hu-HU" sz="1400" b="1" i="0" kern="1200" dirty="0">
                          <a:solidFill>
                            <a:schemeClr val="dk1"/>
                          </a:solidFill>
                          <a:effectLst/>
                          <a:latin typeface="+mn-lt"/>
                          <a:ea typeface="+mn-ea"/>
                          <a:cs typeface="+mn-cs"/>
                        </a:rPr>
                        <a:t> az érvénytelenség okától függetlenül – a bíróságtól a fél csak az érvénytelenség jogkövetkezményeinek – a szerződés érvényessé vagy a határozathozatalig terjedő időre történő hatályossá nyilvánításának – alkalmazására is kiterjedően kérheti. Ennek hiányában </a:t>
                      </a:r>
                      <a:r>
                        <a:rPr lang="hu-HU" sz="1400" b="0" i="0" kern="1200" dirty="0">
                          <a:solidFill>
                            <a:schemeClr val="dk1"/>
                          </a:solidFill>
                          <a:effectLst/>
                          <a:latin typeface="+mn-lt"/>
                          <a:ea typeface="+mn-ea"/>
                          <a:cs typeface="+mn-cs"/>
                        </a:rPr>
                        <a:t>a keresetlevél, illetve a kereset érdemben – eredménytelen hiánypótlási felhívást követően – </a:t>
                      </a:r>
                      <a:r>
                        <a:rPr lang="hu-HU" sz="1400" b="1" i="0" kern="1200" dirty="0">
                          <a:solidFill>
                            <a:schemeClr val="dk1"/>
                          </a:solidFill>
                          <a:effectLst/>
                          <a:latin typeface="+mn-lt"/>
                          <a:ea typeface="+mn-ea"/>
                          <a:cs typeface="+mn-cs"/>
                        </a:rPr>
                        <a:t>nem bírálható el</a:t>
                      </a:r>
                      <a:r>
                        <a:rPr lang="hu-HU" sz="1400" b="0" i="0" kern="1200" dirty="0">
                          <a:solidFill>
                            <a:schemeClr val="dk1"/>
                          </a:solidFill>
                          <a:effectLst/>
                          <a:latin typeface="+mn-lt"/>
                          <a:ea typeface="+mn-ea"/>
                          <a:cs typeface="+mn-cs"/>
                        </a:rPr>
                        <a:t>. Ha a fél az érvénytelenség vagy a részleges érvénytelenség jogkövetkezményének levonását kéri, úgy azt is meg kell jelölnie, hogy a bíróság </a:t>
                      </a:r>
                      <a:r>
                        <a:rPr lang="hu-HU" sz="1400" b="1" i="0" kern="1200" dirty="0">
                          <a:solidFill>
                            <a:schemeClr val="dk1"/>
                          </a:solidFill>
                          <a:effectLst/>
                          <a:latin typeface="+mn-lt"/>
                          <a:ea typeface="+mn-ea"/>
                          <a:cs typeface="+mn-cs"/>
                        </a:rPr>
                        <a:t>milyen jogkövetkezményt alkalmazzon</a:t>
                      </a:r>
                      <a:r>
                        <a:rPr lang="hu-HU" sz="1400" b="0" i="0" kern="1200" dirty="0">
                          <a:solidFill>
                            <a:schemeClr val="dk1"/>
                          </a:solidFill>
                          <a:effectLst/>
                          <a:latin typeface="+mn-lt"/>
                          <a:ea typeface="+mn-ea"/>
                          <a:cs typeface="+mn-cs"/>
                        </a:rPr>
                        <a:t>. A jogkövetkezmény alkalmazására vonatkozóan a félnek a felek közötti elszámolásra kiterjedő és összegszerűen is megjelölt, határozott kérelmet kell előterjesztenie.”</a:t>
                      </a:r>
                    </a:p>
                    <a:p>
                      <a:br>
                        <a:rPr lang="hu-HU" dirty="0"/>
                      </a:br>
                      <a:endParaRPr lang="en-GB" dirty="0"/>
                    </a:p>
                  </a:txBody>
                  <a:tcPr/>
                </a:tc>
                <a:tc>
                  <a:txBody>
                    <a:bodyPr/>
                    <a:lstStyle/>
                    <a:p>
                      <a:r>
                        <a:rPr lang="en-GB" b="1" dirty="0">
                          <a:solidFill>
                            <a:srgbClr val="FF0000"/>
                          </a:solidFill>
                        </a:rPr>
                        <a:t>Nem, mert </a:t>
                      </a:r>
                      <a:r>
                        <a:rPr lang="en-GB" b="1" dirty="0" err="1">
                          <a:solidFill>
                            <a:srgbClr val="FF0000"/>
                          </a:solidFill>
                        </a:rPr>
                        <a:t>az</a:t>
                      </a:r>
                      <a:r>
                        <a:rPr lang="en-GB" b="1" dirty="0">
                          <a:solidFill>
                            <a:srgbClr val="FF0000"/>
                          </a:solidFill>
                        </a:rPr>
                        <a:t> </a:t>
                      </a:r>
                      <a:r>
                        <a:rPr lang="en-GB" b="1" dirty="0" err="1">
                          <a:solidFill>
                            <a:srgbClr val="FF0000"/>
                          </a:solidFill>
                        </a:rPr>
                        <a:t>Irányelv</a:t>
                      </a:r>
                      <a:r>
                        <a:rPr lang="en-GB" b="1" dirty="0">
                          <a:solidFill>
                            <a:srgbClr val="FF0000"/>
                          </a:solidFill>
                        </a:rPr>
                        <a:t> által nem </a:t>
                      </a:r>
                      <a:r>
                        <a:rPr lang="en-GB" b="1" dirty="0" err="1">
                          <a:solidFill>
                            <a:srgbClr val="FF0000"/>
                          </a:solidFill>
                        </a:rPr>
                        <a:t>megkövetelt</a:t>
                      </a:r>
                      <a:r>
                        <a:rPr lang="en-GB" b="1" dirty="0">
                          <a:solidFill>
                            <a:srgbClr val="FF0000"/>
                          </a:solidFill>
                        </a:rPr>
                        <a:t> </a:t>
                      </a:r>
                      <a:r>
                        <a:rPr lang="en-GB" b="1" i="1" u="sng" dirty="0" err="1">
                          <a:solidFill>
                            <a:srgbClr val="FF0000"/>
                          </a:solidFill>
                        </a:rPr>
                        <a:t>joglemondást</a:t>
                      </a:r>
                      <a:r>
                        <a:rPr lang="en-GB" b="1" dirty="0">
                          <a:solidFill>
                            <a:srgbClr val="FF0000"/>
                          </a:solidFill>
                        </a:rPr>
                        <a:t> </a:t>
                      </a:r>
                      <a:r>
                        <a:rPr lang="en-GB" b="1" dirty="0" err="1">
                          <a:solidFill>
                            <a:srgbClr val="FF0000"/>
                          </a:solidFill>
                        </a:rPr>
                        <a:t>követel</a:t>
                      </a:r>
                      <a:r>
                        <a:rPr lang="en-GB" b="1" dirty="0">
                          <a:solidFill>
                            <a:srgbClr val="FF0000"/>
                          </a:solidFill>
                        </a:rPr>
                        <a:t> meg a </a:t>
                      </a:r>
                      <a:r>
                        <a:rPr lang="en-GB" b="1" dirty="0" err="1">
                          <a:solidFill>
                            <a:srgbClr val="FF0000"/>
                          </a:solidFill>
                        </a:rPr>
                        <a:t>fogyasztótól</a:t>
                      </a:r>
                      <a:r>
                        <a:rPr lang="en-GB" b="1" dirty="0">
                          <a:solidFill>
                            <a:srgbClr val="FF0000"/>
                          </a:solidFill>
                        </a:rPr>
                        <a:t>. :</a:t>
                      </a:r>
                    </a:p>
                    <a:p>
                      <a:r>
                        <a:rPr lang="en-GB" dirty="0"/>
                        <a:t>Az </a:t>
                      </a:r>
                      <a:r>
                        <a:rPr lang="en-GB" dirty="0" err="1"/>
                        <a:t>adóst</a:t>
                      </a:r>
                      <a:r>
                        <a:rPr lang="en-GB" dirty="0"/>
                        <a:t> </a:t>
                      </a:r>
                      <a:r>
                        <a:rPr lang="en-GB" dirty="0" err="1"/>
                        <a:t>megfosztják</a:t>
                      </a:r>
                      <a:r>
                        <a:rPr lang="en-GB" dirty="0"/>
                        <a:t> </a:t>
                      </a:r>
                      <a:r>
                        <a:rPr lang="en-GB" dirty="0" err="1"/>
                        <a:t>az</a:t>
                      </a:r>
                      <a:r>
                        <a:rPr lang="en-GB" dirty="0"/>
                        <a:t> </a:t>
                      </a:r>
                      <a:r>
                        <a:rPr lang="en-GB" dirty="0" err="1"/>
                        <a:t>eredeti</a:t>
                      </a:r>
                      <a:r>
                        <a:rPr lang="en-GB" dirty="0"/>
                        <a:t> tény és </a:t>
                      </a:r>
                      <a:r>
                        <a:rPr lang="en-GB" dirty="0" err="1"/>
                        <a:t>jogbeli</a:t>
                      </a:r>
                      <a:r>
                        <a:rPr lang="en-GB" dirty="0"/>
                        <a:t> helyzet </a:t>
                      </a:r>
                      <a:r>
                        <a:rPr lang="en-GB" dirty="0" err="1"/>
                        <a:t>visszaállításához</a:t>
                      </a:r>
                      <a:r>
                        <a:rPr lang="en-GB" dirty="0"/>
                        <a:t> való </a:t>
                      </a:r>
                      <a:r>
                        <a:rPr lang="en-GB" dirty="0" err="1"/>
                        <a:t>jogától</a:t>
                      </a:r>
                      <a:r>
                        <a:rPr lang="en-GB" dirty="0"/>
                        <a:t> </a:t>
                      </a:r>
                    </a:p>
                    <a:p>
                      <a:endParaRPr lang="en-GB" dirty="0"/>
                    </a:p>
                    <a:p>
                      <a:r>
                        <a:rPr lang="en-GB" b="1" dirty="0">
                          <a:solidFill>
                            <a:srgbClr val="FF0000"/>
                          </a:solidFill>
                        </a:rPr>
                        <a:t>Nem </a:t>
                      </a:r>
                      <a:r>
                        <a:rPr lang="en-GB" b="1" dirty="0" err="1">
                          <a:solidFill>
                            <a:srgbClr val="FF0000"/>
                          </a:solidFill>
                        </a:rPr>
                        <a:t>kérheti</a:t>
                      </a:r>
                      <a:r>
                        <a:rPr lang="en-GB" b="1" dirty="0">
                          <a:solidFill>
                            <a:srgbClr val="FF0000"/>
                          </a:solidFill>
                        </a:rPr>
                        <a:t> a </a:t>
                      </a:r>
                      <a:r>
                        <a:rPr lang="en-GB" b="1" dirty="0" err="1">
                          <a:solidFill>
                            <a:srgbClr val="FF0000"/>
                          </a:solidFill>
                        </a:rPr>
                        <a:t>szerződéskötés</a:t>
                      </a:r>
                      <a:r>
                        <a:rPr lang="en-GB" b="1" dirty="0">
                          <a:solidFill>
                            <a:srgbClr val="FF0000"/>
                          </a:solidFill>
                        </a:rPr>
                        <a:t> </a:t>
                      </a:r>
                      <a:r>
                        <a:rPr lang="en-GB" b="1" dirty="0" err="1">
                          <a:solidFill>
                            <a:srgbClr val="FF0000"/>
                          </a:solidFill>
                        </a:rPr>
                        <a:t>megelőző</a:t>
                      </a:r>
                      <a:r>
                        <a:rPr lang="en-GB" b="1" dirty="0">
                          <a:solidFill>
                            <a:srgbClr val="FF0000"/>
                          </a:solidFill>
                        </a:rPr>
                        <a:t> </a:t>
                      </a:r>
                      <a:r>
                        <a:rPr lang="en-GB" b="1" dirty="0" err="1">
                          <a:solidFill>
                            <a:srgbClr val="FF0000"/>
                          </a:solidFill>
                        </a:rPr>
                        <a:t>állapot</a:t>
                      </a:r>
                      <a:r>
                        <a:rPr lang="en-GB" b="1" dirty="0">
                          <a:solidFill>
                            <a:srgbClr val="FF0000"/>
                          </a:solidFill>
                        </a:rPr>
                        <a:t> </a:t>
                      </a:r>
                      <a:r>
                        <a:rPr lang="en-GB" b="1" dirty="0" err="1">
                          <a:solidFill>
                            <a:srgbClr val="FF0000"/>
                          </a:solidFill>
                        </a:rPr>
                        <a:t>helyreállítását</a:t>
                      </a:r>
                      <a:r>
                        <a:rPr lang="en-GB" dirty="0"/>
                        <a:t>. </a:t>
                      </a:r>
                      <a:r>
                        <a:rPr lang="en-GB"/>
                        <a:t>A  </a:t>
                      </a:r>
                      <a:r>
                        <a:rPr lang="en-GB" dirty="0" err="1"/>
                        <a:t>törvény</a:t>
                      </a:r>
                      <a:r>
                        <a:rPr lang="en-GB" dirty="0"/>
                        <a:t> </a:t>
                      </a:r>
                      <a:r>
                        <a:rPr lang="en-GB" dirty="0" err="1"/>
                        <a:t>megköveteli</a:t>
                      </a:r>
                      <a:r>
                        <a:rPr lang="en-GB" dirty="0"/>
                        <a:t>, hogy </a:t>
                      </a:r>
                      <a:r>
                        <a:rPr lang="en-GB" dirty="0" err="1"/>
                        <a:t>az</a:t>
                      </a:r>
                      <a:r>
                        <a:rPr lang="en-GB" dirty="0"/>
                        <a:t> adós </a:t>
                      </a:r>
                      <a:r>
                        <a:rPr lang="en-GB" b="1" u="sng" dirty="0" err="1">
                          <a:solidFill>
                            <a:srgbClr val="FF0000"/>
                          </a:solidFill>
                        </a:rPr>
                        <a:t>maga</a:t>
                      </a:r>
                      <a:r>
                        <a:rPr lang="en-GB" b="1" u="sng" dirty="0">
                          <a:solidFill>
                            <a:srgbClr val="FF0000"/>
                          </a:solidFill>
                        </a:rPr>
                        <a:t> </a:t>
                      </a:r>
                      <a:r>
                        <a:rPr lang="en-GB" b="1" u="sng" dirty="0" err="1">
                          <a:solidFill>
                            <a:srgbClr val="FF0000"/>
                          </a:solidFill>
                        </a:rPr>
                        <a:t>kérje</a:t>
                      </a:r>
                      <a:r>
                        <a:rPr lang="en-GB" b="1" u="sng" dirty="0">
                          <a:solidFill>
                            <a:srgbClr val="FF0000"/>
                          </a:solidFill>
                        </a:rPr>
                        <a:t> </a:t>
                      </a:r>
                      <a:r>
                        <a:rPr lang="en-GB" dirty="0"/>
                        <a:t>a </a:t>
                      </a:r>
                      <a:r>
                        <a:rPr lang="en-GB" dirty="0" err="1"/>
                        <a:t>szerződés</a:t>
                      </a:r>
                      <a:r>
                        <a:rPr lang="en-GB" dirty="0"/>
                        <a:t> </a:t>
                      </a:r>
                      <a:r>
                        <a:rPr lang="en-GB" dirty="0" err="1"/>
                        <a:t>érvényessé</a:t>
                      </a:r>
                      <a:r>
                        <a:rPr lang="en-GB" dirty="0"/>
                        <a:t> vagy </a:t>
                      </a:r>
                      <a:r>
                        <a:rPr lang="en-GB" dirty="0" err="1"/>
                        <a:t>hatályossá</a:t>
                      </a:r>
                      <a:r>
                        <a:rPr lang="en-GB" dirty="0"/>
                        <a:t> </a:t>
                      </a:r>
                      <a:r>
                        <a:rPr lang="en-GB" dirty="0" err="1"/>
                        <a:t>nyilvánítását</a:t>
                      </a:r>
                      <a:r>
                        <a:rPr lang="en-GB" dirty="0"/>
                        <a:t>, </a:t>
                      </a:r>
                      <a:r>
                        <a:rPr lang="en-GB" dirty="0" err="1"/>
                        <a:t>ellenkező</a:t>
                      </a:r>
                      <a:r>
                        <a:rPr lang="en-GB" dirty="0"/>
                        <a:t> </a:t>
                      </a:r>
                      <a:r>
                        <a:rPr lang="en-GB" dirty="0" err="1"/>
                        <a:t>esetben</a:t>
                      </a:r>
                      <a:r>
                        <a:rPr lang="en-GB" dirty="0"/>
                        <a:t> a </a:t>
                      </a:r>
                      <a:r>
                        <a:rPr lang="en-GB" dirty="0" err="1"/>
                        <a:t>keresetet</a:t>
                      </a:r>
                      <a:r>
                        <a:rPr lang="en-GB" dirty="0"/>
                        <a:t> </a:t>
                      </a:r>
                      <a:r>
                        <a:rPr lang="en-GB" dirty="0" err="1"/>
                        <a:t>elutasítják</a:t>
                      </a:r>
                      <a:endParaRPr lang="en-GB" dirty="0"/>
                    </a:p>
                  </a:txBody>
                  <a:tcPr/>
                </a:tc>
                <a:extLst>
                  <a:ext uri="{0D108BD9-81ED-4DB2-BD59-A6C34878D82A}">
                    <a16:rowId xmlns:a16="http://schemas.microsoft.com/office/drawing/2014/main" val="2095445762"/>
                  </a:ext>
                </a:extLst>
              </a:tr>
            </a:tbl>
          </a:graphicData>
        </a:graphic>
      </p:graphicFrame>
    </p:spTree>
    <p:extLst>
      <p:ext uri="{BB962C8B-B14F-4D97-AF65-F5344CB8AC3E}">
        <p14:creationId xmlns:p14="http://schemas.microsoft.com/office/powerpoint/2010/main" val="134161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4EC2B1C-432B-4151-3364-FEF61FCAC2A7}"/>
              </a:ext>
            </a:extLst>
          </p:cNvPr>
          <p:cNvGraphicFramePr>
            <a:graphicFrameLocks noGrp="1"/>
          </p:cNvGraphicFramePr>
          <p:nvPr>
            <p:ph idx="1"/>
            <p:extLst>
              <p:ext uri="{D42A27DB-BD31-4B8C-83A1-F6EECF244321}">
                <p14:modId xmlns:p14="http://schemas.microsoft.com/office/powerpoint/2010/main" val="4132785253"/>
              </p:ext>
            </p:extLst>
          </p:nvPr>
        </p:nvGraphicFramePr>
        <p:xfrm>
          <a:off x="-129654" y="-1"/>
          <a:ext cx="12321655" cy="7319331"/>
        </p:xfrm>
        <a:graphic>
          <a:graphicData uri="http://schemas.openxmlformats.org/drawingml/2006/table">
            <a:tbl>
              <a:tblPr firstRow="1" bandRow="1">
                <a:tableStyleId>{5C22544A-7EE6-4342-B048-85BDC9FD1C3A}</a:tableStyleId>
              </a:tblPr>
              <a:tblGrid>
                <a:gridCol w="817841">
                  <a:extLst>
                    <a:ext uri="{9D8B030D-6E8A-4147-A177-3AD203B41FA5}">
                      <a16:colId xmlns:a16="http://schemas.microsoft.com/office/drawing/2014/main" val="2031577001"/>
                    </a:ext>
                  </a:extLst>
                </a:gridCol>
                <a:gridCol w="7490358">
                  <a:extLst>
                    <a:ext uri="{9D8B030D-6E8A-4147-A177-3AD203B41FA5}">
                      <a16:colId xmlns:a16="http://schemas.microsoft.com/office/drawing/2014/main" val="3251876165"/>
                    </a:ext>
                  </a:extLst>
                </a:gridCol>
                <a:gridCol w="4013456">
                  <a:extLst>
                    <a:ext uri="{9D8B030D-6E8A-4147-A177-3AD203B41FA5}">
                      <a16:colId xmlns:a16="http://schemas.microsoft.com/office/drawing/2014/main" val="3015603023"/>
                    </a:ext>
                  </a:extLst>
                </a:gridCol>
              </a:tblGrid>
              <a:tr h="644211">
                <a:tc>
                  <a:txBody>
                    <a:bodyPr/>
                    <a:lstStyle/>
                    <a:p>
                      <a:r>
                        <a:rPr lang="en-GB" sz="1600" b="0" i="1" kern="1200" dirty="0">
                          <a:solidFill>
                            <a:schemeClr val="bg1"/>
                          </a:solidFill>
                          <a:effectLst/>
                          <a:latin typeface="+mn-lt"/>
                          <a:ea typeface="+mn-ea"/>
                          <a:cs typeface="+mn-cs"/>
                        </a:rPr>
                        <a:t>DH 3 </a:t>
                      </a:r>
                      <a:endParaRPr lang="en-GB" sz="1600" dirty="0">
                        <a:solidFill>
                          <a:schemeClr val="bg1"/>
                        </a:solidFill>
                      </a:endParaRPr>
                    </a:p>
                  </a:txBody>
                  <a:tcPr>
                    <a:solidFill>
                      <a:schemeClr val="accent1"/>
                    </a:solidFill>
                  </a:tcPr>
                </a:tc>
                <a:tc>
                  <a:txBody>
                    <a:bodyPr/>
                    <a:lstStyle/>
                    <a:p>
                      <a:pPr algn="ctr"/>
                      <a:r>
                        <a:rPr lang="en-GB" sz="1800" b="0" i="0" kern="1200" dirty="0">
                          <a:solidFill>
                            <a:schemeClr val="bg1"/>
                          </a:solidFill>
                          <a:effectLst/>
                          <a:latin typeface="+mn-lt"/>
                          <a:ea typeface="+mn-ea"/>
                          <a:cs typeface="+mn-cs"/>
                        </a:rPr>
                        <a:t>DH 3 </a:t>
                      </a:r>
                      <a:r>
                        <a:rPr lang="en-GB" sz="1800" b="0" i="0" kern="1200" dirty="0" err="1">
                          <a:solidFill>
                            <a:schemeClr val="bg1"/>
                          </a:solidFill>
                          <a:effectLst/>
                          <a:latin typeface="+mn-lt"/>
                          <a:ea typeface="+mn-ea"/>
                          <a:cs typeface="+mn-cs"/>
                        </a:rPr>
                        <a:t>törvény</a:t>
                      </a:r>
                      <a:r>
                        <a:rPr lang="en-GB" sz="1800" b="0" i="0" kern="1200" dirty="0">
                          <a:solidFill>
                            <a:schemeClr val="bg1"/>
                          </a:solidFill>
                          <a:effectLst/>
                          <a:latin typeface="+mn-lt"/>
                          <a:ea typeface="+mn-ea"/>
                          <a:cs typeface="+mn-cs"/>
                        </a:rPr>
                        <a:t>  - </a:t>
                      </a:r>
                      <a:r>
                        <a:rPr lang="en-GB" sz="1200" b="1" i="0" kern="1200" dirty="0">
                          <a:solidFill>
                            <a:schemeClr val="bg1"/>
                          </a:solidFill>
                          <a:effectLst/>
                          <a:latin typeface="+mn-lt"/>
                          <a:ea typeface="+mn-ea"/>
                          <a:cs typeface="+mn-cs"/>
                        </a:rPr>
                        <a:t>2014. </a:t>
                      </a:r>
                      <a:r>
                        <a:rPr lang="en-GB" sz="1200" b="1" i="0" kern="1200" dirty="0" err="1">
                          <a:solidFill>
                            <a:schemeClr val="bg1"/>
                          </a:solidFill>
                          <a:effectLst/>
                          <a:latin typeface="+mn-lt"/>
                          <a:ea typeface="+mn-ea"/>
                          <a:cs typeface="+mn-cs"/>
                        </a:rPr>
                        <a:t>évi</a:t>
                      </a:r>
                      <a:r>
                        <a:rPr lang="en-GB" sz="1200" b="1" i="0" kern="1200" dirty="0">
                          <a:solidFill>
                            <a:schemeClr val="bg1"/>
                          </a:solidFill>
                          <a:effectLst/>
                          <a:latin typeface="+mn-lt"/>
                          <a:ea typeface="+mn-ea"/>
                          <a:cs typeface="+mn-cs"/>
                        </a:rPr>
                        <a:t> LXXVII. </a:t>
                      </a:r>
                      <a:r>
                        <a:rPr lang="en-GB" sz="1200" b="1" i="0" kern="1200" dirty="0" err="1">
                          <a:solidFill>
                            <a:schemeClr val="bg1"/>
                          </a:solidFill>
                          <a:effectLst/>
                          <a:latin typeface="+mn-lt"/>
                          <a:ea typeface="+mn-ea"/>
                          <a:cs typeface="+mn-cs"/>
                        </a:rPr>
                        <a:t>törvény</a:t>
                      </a:r>
                      <a:endParaRPr lang="en-GB" sz="1200" b="0" i="0" kern="1200" dirty="0">
                        <a:solidFill>
                          <a:schemeClr val="bg1"/>
                        </a:solidFill>
                        <a:effectLst/>
                        <a:latin typeface="+mn-lt"/>
                        <a:ea typeface="+mn-ea"/>
                        <a:cs typeface="+mn-cs"/>
                      </a:endParaRPr>
                    </a:p>
                    <a:p>
                      <a:endParaRPr lang="en-GB" dirty="0"/>
                    </a:p>
                  </a:txBody>
                  <a:tcPr>
                    <a:solidFill>
                      <a:schemeClr val="accent1"/>
                    </a:solidFill>
                  </a:tcPr>
                </a:tc>
                <a:tc>
                  <a:txBody>
                    <a:bodyPr/>
                    <a:lstStyle/>
                    <a:p>
                      <a:r>
                        <a:rPr lang="en-GB" b="1" dirty="0" err="1">
                          <a:solidFill>
                            <a:schemeClr val="bg1"/>
                          </a:solidFill>
                        </a:rPr>
                        <a:t>Megfelel</a:t>
                      </a:r>
                      <a:r>
                        <a:rPr lang="en-GB" b="1" dirty="0">
                          <a:solidFill>
                            <a:schemeClr val="bg1"/>
                          </a:solidFill>
                        </a:rPr>
                        <a:t>-e </a:t>
                      </a:r>
                      <a:r>
                        <a:rPr lang="en-GB" b="1" dirty="0" err="1">
                          <a:solidFill>
                            <a:schemeClr val="bg1"/>
                          </a:solidFill>
                        </a:rPr>
                        <a:t>az</a:t>
                      </a:r>
                      <a:r>
                        <a:rPr lang="en-GB" b="1" dirty="0">
                          <a:solidFill>
                            <a:schemeClr val="bg1"/>
                          </a:solidFill>
                        </a:rPr>
                        <a:t> uniós </a:t>
                      </a:r>
                      <a:r>
                        <a:rPr lang="en-GB" b="1" dirty="0" err="1">
                          <a:solidFill>
                            <a:schemeClr val="bg1"/>
                          </a:solidFill>
                        </a:rPr>
                        <a:t>jognak</a:t>
                      </a:r>
                      <a:r>
                        <a:rPr lang="en-GB" b="1" dirty="0">
                          <a:solidFill>
                            <a:schemeClr val="bg1"/>
                          </a:solidFill>
                        </a:rPr>
                        <a:t>?</a:t>
                      </a:r>
                    </a:p>
                  </a:txBody>
                  <a:tcPr>
                    <a:solidFill>
                      <a:schemeClr val="accent1"/>
                    </a:solidFill>
                  </a:tcPr>
                </a:tc>
                <a:extLst>
                  <a:ext uri="{0D108BD9-81ED-4DB2-BD59-A6C34878D82A}">
                    <a16:rowId xmlns:a16="http://schemas.microsoft.com/office/drawing/2014/main" val="3203433129"/>
                  </a:ext>
                </a:extLst>
              </a:tr>
              <a:tr h="6166022">
                <a:tc>
                  <a:txBody>
                    <a:bodyPr/>
                    <a:lstStyle/>
                    <a:p>
                      <a:endParaRPr lang="en-GB" dirty="0"/>
                    </a:p>
                  </a:txBody>
                  <a:tcPr/>
                </a:tc>
                <a:tc>
                  <a:txBody>
                    <a:bodyPr/>
                    <a:lstStyle/>
                    <a:p>
                      <a:pPr algn="just"/>
                      <a:r>
                        <a:rPr lang="en-GB" sz="1600" b="0" i="0" kern="1200" dirty="0">
                          <a:solidFill>
                            <a:schemeClr val="dk1"/>
                          </a:solidFill>
                          <a:effectLst/>
                          <a:latin typeface="+mn-lt"/>
                          <a:ea typeface="+mn-ea"/>
                          <a:cs typeface="+mn-cs"/>
                        </a:rPr>
                        <a:t>A DH3 </a:t>
                      </a:r>
                      <a:r>
                        <a:rPr lang="en-GB" sz="1600" b="0" i="0" kern="1200" dirty="0" err="1">
                          <a:solidFill>
                            <a:schemeClr val="dk1"/>
                          </a:solidFill>
                          <a:effectLst/>
                          <a:latin typeface="+mn-lt"/>
                          <a:ea typeface="+mn-ea"/>
                          <a:cs typeface="+mn-cs"/>
                        </a:rPr>
                        <a:t>törvény</a:t>
                      </a:r>
                      <a:r>
                        <a:rPr lang="en-GB" sz="1600" b="0" i="0" kern="1200" dirty="0">
                          <a:solidFill>
                            <a:schemeClr val="dk1"/>
                          </a:solidFill>
                          <a:effectLst/>
                          <a:latin typeface="+mn-lt"/>
                          <a:ea typeface="+mn-ea"/>
                          <a:cs typeface="+mn-cs"/>
                        </a:rPr>
                        <a:t> 21. §‑</a:t>
                      </a:r>
                      <a:r>
                        <a:rPr lang="en-GB" sz="1600" b="0" i="0" kern="1200" dirty="0" err="1">
                          <a:solidFill>
                            <a:schemeClr val="dk1"/>
                          </a:solidFill>
                          <a:effectLst/>
                          <a:latin typeface="+mn-lt"/>
                          <a:ea typeface="+mn-ea"/>
                          <a:cs typeface="+mn-cs"/>
                        </a:rPr>
                        <a:t>ának</a:t>
                      </a:r>
                      <a:r>
                        <a:rPr lang="en-GB" sz="1600" b="0" i="0" kern="1200" dirty="0">
                          <a:solidFill>
                            <a:schemeClr val="dk1"/>
                          </a:solidFill>
                          <a:effectLst/>
                          <a:latin typeface="+mn-lt"/>
                          <a:ea typeface="+mn-ea"/>
                          <a:cs typeface="+mn-cs"/>
                        </a:rPr>
                        <a:t> (3) </a:t>
                      </a:r>
                      <a:r>
                        <a:rPr lang="en-GB" sz="1600" b="0" i="0" kern="1200" dirty="0" err="1">
                          <a:solidFill>
                            <a:schemeClr val="dk1"/>
                          </a:solidFill>
                          <a:effectLst/>
                          <a:latin typeface="+mn-lt"/>
                          <a:ea typeface="+mn-ea"/>
                          <a:cs typeface="+mn-cs"/>
                        </a:rPr>
                        <a:t>bekezdése</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értelmében</a:t>
                      </a:r>
                      <a:r>
                        <a:rPr lang="en-GB" sz="1600" b="0" i="0" kern="1200" dirty="0">
                          <a:solidFill>
                            <a:schemeClr val="dk1"/>
                          </a:solidFill>
                          <a:effectLst/>
                          <a:latin typeface="+mn-lt"/>
                          <a:ea typeface="+mn-ea"/>
                          <a:cs typeface="+mn-cs"/>
                        </a:rPr>
                        <a:t> a </a:t>
                      </a:r>
                      <a:r>
                        <a:rPr lang="en-GB" sz="1600" b="0" i="0" kern="1200" dirty="0" err="1">
                          <a:solidFill>
                            <a:schemeClr val="dk1"/>
                          </a:solidFill>
                          <a:effectLst/>
                          <a:latin typeface="+mn-lt"/>
                          <a:ea typeface="+mn-ea"/>
                          <a:cs typeface="+mn-cs"/>
                        </a:rPr>
                        <a:t>pénzügyi</a:t>
                      </a:r>
                      <a:r>
                        <a:rPr lang="en-GB" sz="1600" b="0"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intézményeknek</a:t>
                      </a:r>
                      <a:r>
                        <a:rPr lang="en-GB" sz="1600" b="1" i="0" kern="1200" dirty="0">
                          <a:solidFill>
                            <a:schemeClr val="dk1"/>
                          </a:solidFill>
                          <a:effectLst/>
                          <a:latin typeface="+mn-lt"/>
                          <a:ea typeface="+mn-ea"/>
                          <a:cs typeface="+mn-cs"/>
                        </a:rPr>
                        <a:t> </a:t>
                      </a:r>
                    </a:p>
                    <a:p>
                      <a:pPr algn="just"/>
                      <a:r>
                        <a:rPr lang="en-GB" sz="1800" b="1" i="0" kern="1200" dirty="0">
                          <a:solidFill>
                            <a:schemeClr val="dk1"/>
                          </a:solidFill>
                          <a:effectLst/>
                          <a:latin typeface="+mn-lt"/>
                          <a:ea typeface="+mn-ea"/>
                          <a:cs typeface="+mn-cs"/>
                        </a:rPr>
                        <a:t>2015. </a:t>
                      </a:r>
                      <a:r>
                        <a:rPr lang="en-GB" sz="1800" b="1" i="0" kern="1200" dirty="0" err="1">
                          <a:solidFill>
                            <a:schemeClr val="dk1"/>
                          </a:solidFill>
                          <a:effectLst/>
                          <a:latin typeface="+mn-lt"/>
                          <a:ea typeface="+mn-ea"/>
                          <a:cs typeface="+mn-cs"/>
                        </a:rPr>
                        <a:t>február</a:t>
                      </a:r>
                      <a:r>
                        <a:rPr lang="en-GB" sz="1800" b="1" i="0" kern="1200" dirty="0">
                          <a:solidFill>
                            <a:schemeClr val="dk1"/>
                          </a:solidFill>
                          <a:effectLst/>
                          <a:latin typeface="+mn-lt"/>
                          <a:ea typeface="+mn-ea"/>
                          <a:cs typeface="+mn-cs"/>
                        </a:rPr>
                        <a:t> 1‑jéig </a:t>
                      </a:r>
                      <a:r>
                        <a:rPr lang="en-GB" sz="1600" b="0" i="0" kern="1200" dirty="0" err="1">
                          <a:solidFill>
                            <a:schemeClr val="dk1"/>
                          </a:solidFill>
                          <a:effectLst/>
                          <a:latin typeface="+mn-lt"/>
                          <a:ea typeface="+mn-ea"/>
                          <a:cs typeface="+mn-cs"/>
                        </a:rPr>
                        <a:t>kellett</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elszámolást</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küldeni</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az</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ügyfeleiknek</a:t>
                      </a:r>
                      <a:r>
                        <a:rPr lang="en-GB" sz="1600" b="0" i="0" kern="1200" dirty="0">
                          <a:solidFill>
                            <a:schemeClr val="dk1"/>
                          </a:solidFill>
                          <a:effectLst/>
                          <a:latin typeface="+mn-lt"/>
                          <a:ea typeface="+mn-ea"/>
                          <a:cs typeface="+mn-cs"/>
                        </a:rPr>
                        <a:t>.</a:t>
                      </a:r>
                    </a:p>
                    <a:p>
                      <a:pPr algn="just"/>
                      <a:endParaRPr lang="en-GB" sz="1800" b="0" i="0" kern="1200" dirty="0">
                        <a:solidFill>
                          <a:schemeClr val="dk1"/>
                        </a:solidFill>
                        <a:effectLst/>
                        <a:latin typeface="+mn-lt"/>
                        <a:ea typeface="+mn-ea"/>
                        <a:cs typeface="+mn-cs"/>
                      </a:endParaRPr>
                    </a:p>
                    <a:p>
                      <a:pPr algn="just"/>
                      <a:r>
                        <a:rPr lang="en-GB" sz="1600" b="0" i="0" kern="1200" dirty="0" err="1">
                          <a:solidFill>
                            <a:schemeClr val="dk1"/>
                          </a:solidFill>
                          <a:effectLst/>
                          <a:latin typeface="+mn-lt"/>
                          <a:ea typeface="+mn-ea"/>
                          <a:cs typeface="+mn-cs"/>
                        </a:rPr>
                        <a:t>Átváltás</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árfolyamai</a:t>
                      </a:r>
                      <a:r>
                        <a:rPr lang="en-GB" sz="1600" b="0" i="0" kern="1200" dirty="0">
                          <a:solidFill>
                            <a:schemeClr val="dk1"/>
                          </a:solidFill>
                          <a:effectLst/>
                          <a:latin typeface="+mn-lt"/>
                          <a:ea typeface="+mn-ea"/>
                          <a:cs typeface="+mn-cs"/>
                        </a:rPr>
                        <a:t>:</a:t>
                      </a:r>
                    </a:p>
                    <a:p>
                      <a:pPr algn="just"/>
                      <a:endParaRPr lang="en-GB" sz="1200" b="0" i="0" kern="1200" dirty="0">
                        <a:solidFill>
                          <a:schemeClr val="dk1"/>
                        </a:solidFill>
                        <a:effectLst/>
                        <a:latin typeface="+mn-lt"/>
                        <a:ea typeface="+mn-ea"/>
                        <a:cs typeface="+mn-cs"/>
                      </a:endParaRPr>
                    </a:p>
                    <a:p>
                      <a:pPr algn="just"/>
                      <a:endParaRPr lang="en-GB" sz="1400" b="0" i="0" kern="1200" dirty="0">
                        <a:solidFill>
                          <a:schemeClr val="dk1"/>
                        </a:solidFill>
                        <a:effectLst/>
                        <a:latin typeface="+mn-lt"/>
                        <a:ea typeface="+mn-ea"/>
                        <a:cs typeface="+mn-cs"/>
                      </a:endParaRPr>
                    </a:p>
                    <a:p>
                      <a:pPr algn="just"/>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r>
                        <a:rPr lang="en-GB" sz="1400" b="0" i="0" kern="1200" dirty="0">
                          <a:solidFill>
                            <a:schemeClr val="dk1"/>
                          </a:solidFill>
                          <a:effectLst/>
                          <a:latin typeface="+mn-lt"/>
                          <a:ea typeface="+mn-ea"/>
                          <a:cs typeface="+mn-cs"/>
                        </a:rPr>
                        <a:t>2007. </a:t>
                      </a:r>
                      <a:r>
                        <a:rPr lang="en-GB" sz="1400" b="0" i="0" kern="1200" dirty="0" err="1">
                          <a:solidFill>
                            <a:schemeClr val="dk1"/>
                          </a:solidFill>
                          <a:effectLst/>
                          <a:latin typeface="+mn-lt"/>
                          <a:ea typeface="+mn-ea"/>
                          <a:cs typeface="+mn-cs"/>
                        </a:rPr>
                        <a:t>Január</a:t>
                      </a:r>
                      <a:r>
                        <a:rPr lang="en-GB" sz="1400" b="0" i="0" kern="1200" dirty="0">
                          <a:solidFill>
                            <a:schemeClr val="dk1"/>
                          </a:solidFill>
                          <a:effectLst/>
                          <a:latin typeface="+mn-lt"/>
                          <a:ea typeface="+mn-ea"/>
                          <a:cs typeface="+mn-cs"/>
                        </a:rPr>
                        <a:t>  </a:t>
                      </a:r>
                      <a:r>
                        <a:rPr lang="en-GB" sz="1400" b="1" i="0" kern="1200" dirty="0">
                          <a:solidFill>
                            <a:schemeClr val="dk1"/>
                          </a:solidFill>
                          <a:effectLst/>
                          <a:latin typeface="+mn-lt"/>
                          <a:ea typeface="+mn-ea"/>
                          <a:cs typeface="+mn-cs"/>
                        </a:rPr>
                        <a:t>1 CHF = 156,01HUF</a:t>
                      </a:r>
                    </a:p>
                    <a:p>
                      <a:r>
                        <a:rPr lang="en-GB" sz="1400" b="0" i="0" kern="1200" dirty="0">
                          <a:solidFill>
                            <a:schemeClr val="dk1"/>
                          </a:solidFill>
                          <a:effectLst/>
                          <a:latin typeface="+mn-lt"/>
                          <a:ea typeface="+mn-ea"/>
                          <a:cs typeface="+mn-cs"/>
                          <a:hlinkClick r:id="rId2"/>
                        </a:rPr>
                        <a:t>http://www.mnbkozeparfolyam.hu/arfolyam-2007.html</a:t>
                      </a:r>
                      <a:endParaRPr lang="en-GB" sz="1400" b="0" i="0" kern="1200" dirty="0">
                        <a:solidFill>
                          <a:schemeClr val="dk1"/>
                        </a:solidFill>
                        <a:effectLst/>
                        <a:latin typeface="+mn-lt"/>
                        <a:ea typeface="+mn-ea"/>
                        <a:cs typeface="+mn-cs"/>
                      </a:endParaRPr>
                    </a:p>
                    <a:p>
                      <a:endParaRPr lang="en-GB" sz="1400" b="0" i="0" kern="1200" dirty="0">
                        <a:solidFill>
                          <a:schemeClr val="dk1"/>
                        </a:solidFill>
                        <a:effectLst/>
                        <a:latin typeface="+mn-lt"/>
                        <a:ea typeface="+mn-ea"/>
                        <a:cs typeface="+mn-cs"/>
                      </a:endParaRPr>
                    </a:p>
                    <a:p>
                      <a:r>
                        <a:rPr lang="en-GB" sz="1400" b="1" i="0" kern="1200" dirty="0">
                          <a:solidFill>
                            <a:schemeClr val="dk1"/>
                          </a:solidFill>
                          <a:effectLst/>
                          <a:latin typeface="+mn-lt"/>
                          <a:ea typeface="+mn-ea"/>
                          <a:cs typeface="+mn-cs"/>
                        </a:rPr>
                        <a:t>10.0000HUF </a:t>
                      </a:r>
                      <a:r>
                        <a:rPr lang="en-GB" sz="1400" b="1" i="0" kern="1200" dirty="0" err="1">
                          <a:solidFill>
                            <a:schemeClr val="dk1"/>
                          </a:solidFill>
                          <a:effectLst/>
                          <a:latin typeface="+mn-lt"/>
                          <a:ea typeface="+mn-ea"/>
                          <a:cs typeface="+mn-cs"/>
                        </a:rPr>
                        <a:t>kölcsön</a:t>
                      </a:r>
                      <a:r>
                        <a:rPr lang="en-GB" sz="1400" b="1" i="0" kern="1200" dirty="0">
                          <a:solidFill>
                            <a:schemeClr val="dk1"/>
                          </a:solidFill>
                          <a:effectLst/>
                          <a:latin typeface="+mn-lt"/>
                          <a:ea typeface="+mn-ea"/>
                          <a:cs typeface="+mn-cs"/>
                        </a:rPr>
                        <a:t> </a:t>
                      </a:r>
                      <a:r>
                        <a:rPr lang="en-GB" sz="1400" b="0" i="0" kern="1200" dirty="0">
                          <a:solidFill>
                            <a:schemeClr val="dk1"/>
                          </a:solidFill>
                          <a:effectLst/>
                          <a:latin typeface="+mn-lt"/>
                          <a:ea typeface="+mn-ea"/>
                          <a:cs typeface="+mn-cs"/>
                        </a:rPr>
                        <a:t>CHF-ben </a:t>
                      </a:r>
                      <a:r>
                        <a:rPr lang="en-GB" sz="1400" b="0" i="0" kern="1200" dirty="0" err="1">
                          <a:solidFill>
                            <a:schemeClr val="dk1"/>
                          </a:solidFill>
                          <a:effectLst/>
                          <a:latin typeface="+mn-lt"/>
                          <a:ea typeface="+mn-ea"/>
                          <a:cs typeface="+mn-cs"/>
                        </a:rPr>
                        <a:t>kifejezett</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értéke</a:t>
                      </a:r>
                      <a:r>
                        <a:rPr lang="en-GB" sz="1400" b="0" i="0" kern="1200" dirty="0">
                          <a:solidFill>
                            <a:schemeClr val="dk1"/>
                          </a:solidFill>
                          <a:effectLst/>
                          <a:latin typeface="+mn-lt"/>
                          <a:ea typeface="+mn-ea"/>
                          <a:cs typeface="+mn-cs"/>
                        </a:rPr>
                        <a:t> 2007-ben: 64,102.56 CHF</a:t>
                      </a:r>
                    </a:p>
                    <a:p>
                      <a:r>
                        <a:rPr lang="en-GB" sz="1400" b="0" i="0" kern="1200" dirty="0">
                          <a:solidFill>
                            <a:schemeClr val="dk1"/>
                          </a:solidFill>
                          <a:effectLst/>
                          <a:latin typeface="+mn-lt"/>
                          <a:ea typeface="+mn-ea"/>
                          <a:cs typeface="+mn-cs"/>
                        </a:rPr>
                        <a:t>64,102.56 CHF </a:t>
                      </a:r>
                      <a:r>
                        <a:rPr lang="en-GB" sz="1400" b="0" i="0" kern="1200" dirty="0" err="1">
                          <a:solidFill>
                            <a:schemeClr val="dk1"/>
                          </a:solidFill>
                          <a:effectLst/>
                          <a:latin typeface="+mn-lt"/>
                          <a:ea typeface="+mn-ea"/>
                          <a:cs typeface="+mn-cs"/>
                        </a:rPr>
                        <a:t>elszámolási</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értéke</a:t>
                      </a:r>
                      <a:r>
                        <a:rPr lang="en-GB" sz="1400" b="0" i="0" kern="1200" dirty="0">
                          <a:solidFill>
                            <a:schemeClr val="dk1"/>
                          </a:solidFill>
                          <a:effectLst/>
                          <a:latin typeface="+mn-lt"/>
                          <a:ea typeface="+mn-ea"/>
                          <a:cs typeface="+mn-cs"/>
                        </a:rPr>
                        <a:t> 2015 </a:t>
                      </a:r>
                      <a:r>
                        <a:rPr lang="en-GB" sz="1400" b="0" i="0" kern="1200" dirty="0" err="1">
                          <a:solidFill>
                            <a:schemeClr val="dk1"/>
                          </a:solidFill>
                          <a:effectLst/>
                          <a:latin typeface="+mn-lt"/>
                          <a:ea typeface="+mn-ea"/>
                          <a:cs typeface="+mn-cs"/>
                        </a:rPr>
                        <a:t>február</a:t>
                      </a:r>
                      <a:r>
                        <a:rPr lang="en-GB" sz="1400" b="0" i="0" kern="1200" dirty="0">
                          <a:solidFill>
                            <a:schemeClr val="dk1"/>
                          </a:solidFill>
                          <a:effectLst/>
                          <a:latin typeface="+mn-lt"/>
                          <a:ea typeface="+mn-ea"/>
                          <a:cs typeface="+mn-cs"/>
                        </a:rPr>
                        <a:t> 1-jén: 16,440,383.56 HUF</a:t>
                      </a:r>
                    </a:p>
                    <a:p>
                      <a:endParaRPr lang="en-GB" sz="1400" b="0" i="0" kern="1200" dirty="0">
                        <a:solidFill>
                          <a:schemeClr val="dk1"/>
                        </a:solidFill>
                        <a:effectLst/>
                        <a:latin typeface="+mn-lt"/>
                        <a:ea typeface="+mn-ea"/>
                        <a:cs typeface="+mn-cs"/>
                      </a:endParaRPr>
                    </a:p>
                    <a:p>
                      <a:r>
                        <a:rPr lang="en-GB" sz="1400" b="1" i="0" kern="1200" dirty="0">
                          <a:solidFill>
                            <a:srgbClr val="FF0000"/>
                          </a:solidFill>
                          <a:effectLst/>
                          <a:latin typeface="+mn-lt"/>
                          <a:ea typeface="+mn-ea"/>
                          <a:cs typeface="+mn-cs"/>
                        </a:rPr>
                        <a:t>7 év </a:t>
                      </a:r>
                      <a:r>
                        <a:rPr lang="en-GB" sz="1400" b="1" i="0" kern="1200" dirty="0" err="1">
                          <a:solidFill>
                            <a:srgbClr val="FF0000"/>
                          </a:solidFill>
                          <a:effectLst/>
                          <a:latin typeface="+mn-lt"/>
                          <a:ea typeface="+mn-ea"/>
                          <a:cs typeface="+mn-cs"/>
                        </a:rPr>
                        <a:t>annuitásos</a:t>
                      </a:r>
                      <a:r>
                        <a:rPr lang="en-GB" sz="1400" b="1" i="0" kern="1200" dirty="0">
                          <a:solidFill>
                            <a:srgbClr val="FF0000"/>
                          </a:solidFill>
                          <a:effectLst/>
                          <a:latin typeface="+mn-lt"/>
                          <a:ea typeface="+mn-ea"/>
                          <a:cs typeface="+mn-cs"/>
                        </a:rPr>
                        <a:t> </a:t>
                      </a:r>
                      <a:r>
                        <a:rPr lang="en-GB" sz="1400" b="1" i="0" kern="1200" dirty="0" err="1">
                          <a:solidFill>
                            <a:srgbClr val="FF0000"/>
                          </a:solidFill>
                          <a:effectLst/>
                          <a:latin typeface="+mn-lt"/>
                          <a:ea typeface="+mn-ea"/>
                          <a:cs typeface="+mn-cs"/>
                        </a:rPr>
                        <a:t>törlesztés</a:t>
                      </a:r>
                      <a:r>
                        <a:rPr lang="en-GB" sz="1400" b="1" i="0" kern="1200" dirty="0">
                          <a:solidFill>
                            <a:srgbClr val="FF0000"/>
                          </a:solidFill>
                          <a:effectLst/>
                          <a:latin typeface="+mn-lt"/>
                          <a:ea typeface="+mn-ea"/>
                          <a:cs typeface="+mn-cs"/>
                        </a:rPr>
                        <a:t> után </a:t>
                      </a:r>
                      <a:r>
                        <a:rPr lang="en-GB" sz="1400" b="0" i="0" kern="1200" dirty="0">
                          <a:solidFill>
                            <a:schemeClr val="dk1"/>
                          </a:solidFill>
                          <a:effectLst/>
                          <a:latin typeface="+mn-lt"/>
                          <a:ea typeface="+mn-ea"/>
                          <a:cs typeface="+mn-cs"/>
                        </a:rPr>
                        <a:t>a </a:t>
                      </a:r>
                      <a:r>
                        <a:rPr lang="en-GB" sz="1400" b="0" i="0" kern="1200" dirty="0" err="1">
                          <a:solidFill>
                            <a:schemeClr val="dk1"/>
                          </a:solidFill>
                          <a:effectLst/>
                          <a:latin typeface="+mn-lt"/>
                          <a:ea typeface="+mn-ea"/>
                          <a:cs typeface="+mn-cs"/>
                        </a:rPr>
                        <a:t>tőke</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összege</a:t>
                      </a:r>
                      <a:r>
                        <a:rPr lang="en-GB" sz="1400" b="0" i="0" kern="1200" dirty="0">
                          <a:solidFill>
                            <a:schemeClr val="dk1"/>
                          </a:solidFill>
                          <a:effectLst/>
                          <a:latin typeface="+mn-lt"/>
                          <a:ea typeface="+mn-ea"/>
                          <a:cs typeface="+mn-cs"/>
                        </a:rPr>
                        <a:t> a </a:t>
                      </a:r>
                      <a:r>
                        <a:rPr lang="en-GB" sz="1400" b="0" i="0" kern="1200" dirty="0" err="1">
                          <a:solidFill>
                            <a:schemeClr val="dk1"/>
                          </a:solidFill>
                          <a:effectLst/>
                          <a:latin typeface="+mn-lt"/>
                          <a:ea typeface="+mn-ea"/>
                          <a:cs typeface="+mn-cs"/>
                        </a:rPr>
                        <a:t>forintosítás</a:t>
                      </a:r>
                      <a:r>
                        <a:rPr lang="en-GB" sz="1400" b="0" i="0" kern="1200" dirty="0">
                          <a:solidFill>
                            <a:schemeClr val="dk1"/>
                          </a:solidFill>
                          <a:effectLst/>
                          <a:latin typeface="+mn-lt"/>
                          <a:ea typeface="+mn-ea"/>
                          <a:cs typeface="+mn-cs"/>
                        </a:rPr>
                        <a:t> kapcsán 6,440,383,56  HUF-al </a:t>
                      </a:r>
                      <a:r>
                        <a:rPr lang="en-GB" sz="1400" b="0" i="0" kern="1200" dirty="0" err="1">
                          <a:solidFill>
                            <a:schemeClr val="dk1"/>
                          </a:solidFill>
                          <a:effectLst/>
                          <a:latin typeface="+mn-lt"/>
                          <a:ea typeface="+mn-ea"/>
                          <a:cs typeface="+mn-cs"/>
                        </a:rPr>
                        <a:t>nőtt</a:t>
                      </a:r>
                      <a:r>
                        <a:rPr lang="en-GB" sz="1400" b="0" i="0" kern="1200" dirty="0">
                          <a:solidFill>
                            <a:schemeClr val="dk1"/>
                          </a:solidFill>
                          <a:effectLst/>
                          <a:latin typeface="+mn-lt"/>
                          <a:ea typeface="+mn-ea"/>
                          <a:cs typeface="+mn-cs"/>
                        </a:rPr>
                        <a:t>.</a:t>
                      </a:r>
                    </a:p>
                    <a:p>
                      <a:endParaRPr lang="en-GB" sz="1400" b="0" i="0" kern="1200" dirty="0">
                        <a:solidFill>
                          <a:schemeClr val="dk1"/>
                        </a:solidFill>
                        <a:effectLst/>
                        <a:latin typeface="+mn-lt"/>
                        <a:ea typeface="+mn-ea"/>
                        <a:cs typeface="+mn-cs"/>
                      </a:endParaRPr>
                    </a:p>
                    <a:p>
                      <a:r>
                        <a:rPr lang="en-GB" sz="1400" b="0" i="0" kern="1200" dirty="0">
                          <a:solidFill>
                            <a:schemeClr val="dk1"/>
                          </a:solidFill>
                          <a:effectLst/>
                          <a:latin typeface="+mn-lt"/>
                          <a:ea typeface="+mn-ea"/>
                          <a:cs typeface="+mn-cs"/>
                        </a:rPr>
                        <a:t>(</a:t>
                      </a:r>
                      <a:r>
                        <a:rPr lang="en-GB" sz="1600" b="0" i="0" kern="1200" dirty="0">
                          <a:solidFill>
                            <a:schemeClr val="dk1"/>
                          </a:solidFill>
                          <a:effectLst/>
                          <a:latin typeface="+mn-lt"/>
                          <a:ea typeface="+mn-ea"/>
                          <a:cs typeface="+mn-cs"/>
                        </a:rPr>
                        <a:t>3)      A </a:t>
                      </a:r>
                      <a:r>
                        <a:rPr lang="en-GB" sz="1600" b="0" i="0" kern="1200" dirty="0" err="1">
                          <a:solidFill>
                            <a:schemeClr val="dk1"/>
                          </a:solidFill>
                          <a:effectLst/>
                          <a:latin typeface="+mn-lt"/>
                          <a:ea typeface="+mn-ea"/>
                          <a:cs typeface="+mn-cs"/>
                        </a:rPr>
                        <a:t>fogyasztói</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kölcsönszerződés</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érvényessé</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nyilvánítása</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esetén</a:t>
                      </a:r>
                      <a:r>
                        <a:rPr lang="en-GB" sz="1600" b="0" i="0" kern="1200" dirty="0">
                          <a:solidFill>
                            <a:schemeClr val="dk1"/>
                          </a:solidFill>
                          <a:effectLst/>
                          <a:latin typeface="+mn-lt"/>
                          <a:ea typeface="+mn-ea"/>
                          <a:cs typeface="+mn-cs"/>
                        </a:rPr>
                        <a:t> a </a:t>
                      </a:r>
                      <a:r>
                        <a:rPr lang="en-GB" sz="1600" b="0" i="0" kern="1200" dirty="0" err="1">
                          <a:solidFill>
                            <a:schemeClr val="dk1"/>
                          </a:solidFill>
                          <a:effectLst/>
                          <a:latin typeface="+mn-lt"/>
                          <a:ea typeface="+mn-ea"/>
                          <a:cs typeface="+mn-cs"/>
                        </a:rPr>
                        <a:t>feleknek</a:t>
                      </a:r>
                      <a:r>
                        <a:rPr lang="en-GB" sz="1600" b="0" i="0" kern="1200" dirty="0">
                          <a:solidFill>
                            <a:schemeClr val="dk1"/>
                          </a:solidFill>
                          <a:effectLst/>
                          <a:latin typeface="+mn-lt"/>
                          <a:ea typeface="+mn-ea"/>
                          <a:cs typeface="+mn-cs"/>
                        </a:rPr>
                        <a:t> [a DH 2 </a:t>
                      </a:r>
                      <a:r>
                        <a:rPr lang="en-GB" sz="1600" b="0" i="0" kern="1200" dirty="0" err="1">
                          <a:solidFill>
                            <a:schemeClr val="dk1"/>
                          </a:solidFill>
                          <a:effectLst/>
                          <a:latin typeface="+mn-lt"/>
                          <a:ea typeface="+mn-ea"/>
                          <a:cs typeface="+mn-cs"/>
                        </a:rPr>
                        <a:t>törvény</a:t>
                      </a:r>
                      <a:r>
                        <a:rPr lang="en-GB" sz="1600" b="0" i="0" kern="1200" dirty="0">
                          <a:solidFill>
                            <a:schemeClr val="dk1"/>
                          </a:solidFill>
                          <a:effectLst/>
                          <a:latin typeface="+mn-lt"/>
                          <a:ea typeface="+mn-ea"/>
                          <a:cs typeface="+mn-cs"/>
                        </a:rPr>
                        <a:t>] alapján </a:t>
                      </a:r>
                      <a:r>
                        <a:rPr lang="en-GB" sz="1600" b="1" i="0" kern="1200" dirty="0" err="1">
                          <a:solidFill>
                            <a:schemeClr val="dk1"/>
                          </a:solidFill>
                          <a:effectLst/>
                          <a:latin typeface="+mn-lt"/>
                          <a:ea typeface="+mn-ea"/>
                          <a:cs typeface="+mn-cs"/>
                        </a:rPr>
                        <a:t>teljesített</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elszámolás</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eredményeként</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meghatározott</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szerződéses</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jogait</a:t>
                      </a:r>
                      <a:r>
                        <a:rPr lang="en-GB" sz="1600" b="1" i="0" kern="1200" dirty="0">
                          <a:solidFill>
                            <a:schemeClr val="dk1"/>
                          </a:solidFill>
                          <a:effectLst/>
                          <a:latin typeface="+mn-lt"/>
                          <a:ea typeface="+mn-ea"/>
                          <a:cs typeface="+mn-cs"/>
                        </a:rPr>
                        <a:t> és </a:t>
                      </a:r>
                      <a:r>
                        <a:rPr lang="en-GB" sz="1600" b="1" i="0" kern="1200" dirty="0" err="1">
                          <a:solidFill>
                            <a:schemeClr val="dk1"/>
                          </a:solidFill>
                          <a:effectLst/>
                          <a:latin typeface="+mn-lt"/>
                          <a:ea typeface="+mn-ea"/>
                          <a:cs typeface="+mn-cs"/>
                        </a:rPr>
                        <a:t>kötelezettségeit</a:t>
                      </a:r>
                      <a:r>
                        <a:rPr lang="en-GB" sz="1600" b="1" i="0" kern="1200" dirty="0">
                          <a:solidFill>
                            <a:schemeClr val="dk1"/>
                          </a:solidFill>
                          <a:effectLst/>
                          <a:latin typeface="+mn-lt"/>
                          <a:ea typeface="+mn-ea"/>
                          <a:cs typeface="+mn-cs"/>
                        </a:rPr>
                        <a:t> e </a:t>
                      </a:r>
                      <a:r>
                        <a:rPr lang="en-GB" sz="1600" b="1" i="0" kern="1200" dirty="0" err="1">
                          <a:solidFill>
                            <a:schemeClr val="dk1"/>
                          </a:solidFill>
                          <a:effectLst/>
                          <a:latin typeface="+mn-lt"/>
                          <a:ea typeface="+mn-ea"/>
                          <a:cs typeface="+mn-cs"/>
                        </a:rPr>
                        <a:t>törvény</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szabályai</a:t>
                      </a:r>
                      <a:r>
                        <a:rPr lang="en-GB" sz="1600" b="1" i="0" kern="1200" dirty="0">
                          <a:solidFill>
                            <a:schemeClr val="dk1"/>
                          </a:solidFill>
                          <a:effectLst/>
                          <a:latin typeface="+mn-lt"/>
                          <a:ea typeface="+mn-ea"/>
                          <a:cs typeface="+mn-cs"/>
                        </a:rPr>
                        <a:t> alapján </a:t>
                      </a:r>
                      <a:r>
                        <a:rPr lang="en-GB" sz="1600" b="1" i="0" kern="1200" dirty="0" err="1">
                          <a:solidFill>
                            <a:schemeClr val="dk1"/>
                          </a:solidFill>
                          <a:effectLst/>
                          <a:latin typeface="+mn-lt"/>
                          <a:ea typeface="+mn-ea"/>
                          <a:cs typeface="+mn-cs"/>
                        </a:rPr>
                        <a:t>kell</a:t>
                      </a:r>
                      <a:r>
                        <a:rPr lang="en-GB" sz="1600" b="1" i="0" kern="1200" dirty="0">
                          <a:solidFill>
                            <a:schemeClr val="dk1"/>
                          </a:solidFill>
                          <a:effectLst/>
                          <a:latin typeface="+mn-lt"/>
                          <a:ea typeface="+mn-ea"/>
                          <a:cs typeface="+mn-cs"/>
                        </a:rPr>
                        <a:t> </a:t>
                      </a:r>
                      <a:r>
                        <a:rPr lang="en-GB" sz="1600" b="1" i="0" kern="1200" dirty="0" err="1">
                          <a:solidFill>
                            <a:schemeClr val="dk1"/>
                          </a:solidFill>
                          <a:effectLst/>
                          <a:latin typeface="+mn-lt"/>
                          <a:ea typeface="+mn-ea"/>
                          <a:cs typeface="+mn-cs"/>
                        </a:rPr>
                        <a:t>megállapítani</a:t>
                      </a:r>
                      <a:r>
                        <a:rPr lang="en-GB" sz="1600" b="1" i="0" kern="1200" dirty="0">
                          <a:solidFill>
                            <a:schemeClr val="dk1"/>
                          </a:solidFill>
                          <a:effectLst/>
                          <a:latin typeface="+mn-lt"/>
                          <a:ea typeface="+mn-ea"/>
                          <a:cs typeface="+mn-cs"/>
                        </a:rPr>
                        <a: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NEM</a:t>
                      </a:r>
                    </a:p>
                    <a:p>
                      <a:r>
                        <a:rPr lang="en-GB" b="1" dirty="0" err="1">
                          <a:solidFill>
                            <a:srgbClr val="FF0000"/>
                          </a:solidFill>
                        </a:rPr>
                        <a:t>Súlyosan</a:t>
                      </a:r>
                      <a:r>
                        <a:rPr lang="en-GB" b="1" dirty="0">
                          <a:solidFill>
                            <a:srgbClr val="FF0000"/>
                          </a:solidFill>
                        </a:rPr>
                        <a:t> </a:t>
                      </a:r>
                      <a:r>
                        <a:rPr lang="en-GB" b="1" dirty="0" err="1">
                          <a:solidFill>
                            <a:srgbClr val="FF0000"/>
                          </a:solidFill>
                        </a:rPr>
                        <a:t>sérti</a:t>
                      </a:r>
                      <a:r>
                        <a:rPr lang="en-GB" b="1" dirty="0">
                          <a:solidFill>
                            <a:srgbClr val="FF0000"/>
                          </a:solidFill>
                        </a:rPr>
                        <a:t> a 6 cikk (1) és 7 cikk (1) </a:t>
                      </a:r>
                      <a:r>
                        <a:rPr lang="en-GB" b="1" dirty="0" err="1">
                          <a:solidFill>
                            <a:srgbClr val="FF0000"/>
                          </a:solidFill>
                        </a:rPr>
                        <a:t>bekezdését</a:t>
                      </a:r>
                      <a:r>
                        <a:rPr lang="en-GB" b="1" dirty="0">
                          <a:solidFill>
                            <a:srgbClr val="FF0000"/>
                          </a:solidFill>
                        </a:rPr>
                        <a:t>, </a:t>
                      </a:r>
                      <a:r>
                        <a:rPr lang="en-GB" b="1" dirty="0">
                          <a:solidFill>
                            <a:schemeClr val="tx1"/>
                          </a:solidFill>
                        </a:rPr>
                        <a:t>mert egy </a:t>
                      </a:r>
                      <a:r>
                        <a:rPr lang="en-GB" b="1" dirty="0" err="1">
                          <a:solidFill>
                            <a:schemeClr val="tx1"/>
                          </a:solidFill>
                        </a:rPr>
                        <a:t>tisztességtelen</a:t>
                      </a:r>
                      <a:r>
                        <a:rPr lang="en-GB" b="1" dirty="0">
                          <a:solidFill>
                            <a:schemeClr val="tx1"/>
                          </a:solidFill>
                        </a:rPr>
                        <a:t> </a:t>
                      </a:r>
                      <a:r>
                        <a:rPr lang="en-GB" b="1" dirty="0" err="1">
                          <a:solidFill>
                            <a:schemeClr val="tx1"/>
                          </a:solidFill>
                        </a:rPr>
                        <a:t>feltétel</a:t>
                      </a:r>
                      <a:r>
                        <a:rPr lang="en-GB" b="1" dirty="0">
                          <a:solidFill>
                            <a:schemeClr val="tx1"/>
                          </a:solidFill>
                        </a:rPr>
                        <a:t> </a:t>
                      </a:r>
                      <a:r>
                        <a:rPr lang="en-GB" b="1" dirty="0" err="1">
                          <a:solidFill>
                            <a:schemeClr val="tx1"/>
                          </a:solidFill>
                        </a:rPr>
                        <a:t>joghatását</a:t>
                      </a:r>
                      <a:r>
                        <a:rPr lang="en-GB" b="1" dirty="0">
                          <a:solidFill>
                            <a:schemeClr val="tx1"/>
                          </a:solidFill>
                        </a:rPr>
                        <a:t>, a </a:t>
                      </a:r>
                      <a:r>
                        <a:rPr lang="en-GB" b="1" dirty="0" err="1">
                          <a:solidFill>
                            <a:schemeClr val="tx1"/>
                          </a:solidFill>
                        </a:rPr>
                        <a:t>tisztességtelen</a:t>
                      </a:r>
                      <a:r>
                        <a:rPr lang="en-GB" b="1" dirty="0">
                          <a:solidFill>
                            <a:schemeClr val="tx1"/>
                          </a:solidFill>
                        </a:rPr>
                        <a:t> </a:t>
                      </a:r>
                      <a:r>
                        <a:rPr lang="en-GB" b="1" dirty="0" err="1">
                          <a:solidFill>
                            <a:schemeClr val="tx1"/>
                          </a:solidFill>
                        </a:rPr>
                        <a:t>feltétel</a:t>
                      </a:r>
                      <a:r>
                        <a:rPr lang="en-GB" b="1" dirty="0">
                          <a:solidFill>
                            <a:schemeClr val="tx1"/>
                          </a:solidFill>
                        </a:rPr>
                        <a:t> </a:t>
                      </a:r>
                      <a:r>
                        <a:rPr lang="en-GB" b="1" dirty="0" err="1">
                          <a:solidFill>
                            <a:schemeClr val="tx1"/>
                          </a:solidFill>
                        </a:rPr>
                        <a:t>kiesésével</a:t>
                      </a:r>
                      <a:r>
                        <a:rPr lang="en-GB" b="1" dirty="0">
                          <a:solidFill>
                            <a:schemeClr val="tx1"/>
                          </a:solidFill>
                        </a:rPr>
                        <a:t> </a:t>
                      </a:r>
                      <a:r>
                        <a:rPr lang="en-GB" b="1" dirty="0" err="1">
                          <a:solidFill>
                            <a:schemeClr val="tx1"/>
                          </a:solidFill>
                        </a:rPr>
                        <a:t>megszűnt</a:t>
                      </a:r>
                      <a:r>
                        <a:rPr lang="en-GB" b="1" dirty="0">
                          <a:solidFill>
                            <a:schemeClr val="tx1"/>
                          </a:solidFill>
                        </a:rPr>
                        <a:t> </a:t>
                      </a:r>
                      <a:r>
                        <a:rPr lang="en-GB" b="1" dirty="0" err="1">
                          <a:solidFill>
                            <a:schemeClr val="tx1"/>
                          </a:solidFill>
                        </a:rPr>
                        <a:t>árfolyamkockázatot</a:t>
                      </a:r>
                      <a:r>
                        <a:rPr lang="en-GB" b="1" dirty="0">
                          <a:solidFill>
                            <a:schemeClr val="tx1"/>
                          </a:solidFill>
                        </a:rPr>
                        <a:t> 2015. </a:t>
                      </a:r>
                      <a:r>
                        <a:rPr lang="en-GB" b="1" dirty="0" err="1">
                          <a:solidFill>
                            <a:schemeClr val="tx1"/>
                          </a:solidFill>
                        </a:rPr>
                        <a:t>február</a:t>
                      </a:r>
                      <a:r>
                        <a:rPr lang="en-GB" b="1" dirty="0">
                          <a:solidFill>
                            <a:schemeClr val="tx1"/>
                          </a:solidFill>
                        </a:rPr>
                        <a:t> 1-ig </a:t>
                      </a:r>
                      <a:r>
                        <a:rPr lang="en-GB" b="1" dirty="0" err="1">
                          <a:solidFill>
                            <a:schemeClr val="tx1"/>
                          </a:solidFill>
                        </a:rPr>
                        <a:t>fenntartja</a:t>
                      </a:r>
                      <a:r>
                        <a:rPr lang="en-GB" b="1" dirty="0">
                          <a:solidFill>
                            <a:schemeClr val="tx1"/>
                          </a:solidFill>
                        </a:rPr>
                        <a:t>. Majd a </a:t>
                      </a:r>
                      <a:r>
                        <a:rPr lang="en-GB" b="1" dirty="0" err="1">
                          <a:solidFill>
                            <a:schemeClr val="tx1"/>
                          </a:solidFill>
                        </a:rPr>
                        <a:t>törvény</a:t>
                      </a:r>
                      <a:r>
                        <a:rPr lang="en-GB" b="1" dirty="0">
                          <a:solidFill>
                            <a:schemeClr val="tx1"/>
                          </a:solidFill>
                        </a:rPr>
                        <a:t> </a:t>
                      </a:r>
                      <a:r>
                        <a:rPr lang="en-GB" b="1" dirty="0" err="1">
                          <a:solidFill>
                            <a:schemeClr val="tx1"/>
                          </a:solidFill>
                        </a:rPr>
                        <a:t>erejével</a:t>
                      </a:r>
                      <a:r>
                        <a:rPr lang="en-GB" b="1" dirty="0">
                          <a:solidFill>
                            <a:schemeClr val="tx1"/>
                          </a:solidFill>
                        </a:rPr>
                        <a:t> </a:t>
                      </a:r>
                      <a:r>
                        <a:rPr lang="en-GB" b="1" dirty="0" err="1">
                          <a:solidFill>
                            <a:schemeClr val="tx1"/>
                          </a:solidFill>
                        </a:rPr>
                        <a:t>módosított</a:t>
                      </a:r>
                      <a:r>
                        <a:rPr lang="en-GB" b="1" dirty="0">
                          <a:solidFill>
                            <a:schemeClr val="tx1"/>
                          </a:solidFill>
                        </a:rPr>
                        <a:t> </a:t>
                      </a:r>
                      <a:r>
                        <a:rPr lang="en-GB" b="1" dirty="0" err="1">
                          <a:solidFill>
                            <a:schemeClr val="tx1"/>
                          </a:solidFill>
                        </a:rPr>
                        <a:t>tartalmú</a:t>
                      </a:r>
                      <a:r>
                        <a:rPr lang="en-GB" b="1" dirty="0">
                          <a:solidFill>
                            <a:schemeClr val="tx1"/>
                          </a:solidFill>
                        </a:rPr>
                        <a:t> HUF </a:t>
                      </a:r>
                      <a:r>
                        <a:rPr lang="en-GB" b="1" dirty="0" err="1">
                          <a:solidFill>
                            <a:schemeClr val="tx1"/>
                          </a:solidFill>
                        </a:rPr>
                        <a:t>szerződés</a:t>
                      </a:r>
                      <a:r>
                        <a:rPr lang="en-GB" b="1" dirty="0">
                          <a:solidFill>
                            <a:schemeClr val="tx1"/>
                          </a:solidFill>
                        </a:rPr>
                        <a:t> kapcsán </a:t>
                      </a:r>
                      <a:r>
                        <a:rPr lang="en-GB" b="1" dirty="0" err="1">
                          <a:solidFill>
                            <a:schemeClr val="tx1"/>
                          </a:solidFill>
                        </a:rPr>
                        <a:t>ügyleti</a:t>
                      </a:r>
                      <a:r>
                        <a:rPr lang="en-GB" b="1" dirty="0">
                          <a:solidFill>
                            <a:schemeClr val="tx1"/>
                          </a:solidFill>
                        </a:rPr>
                        <a:t> </a:t>
                      </a:r>
                      <a:r>
                        <a:rPr lang="en-GB" b="1" dirty="0" err="1">
                          <a:solidFill>
                            <a:schemeClr val="tx1"/>
                          </a:solidFill>
                        </a:rPr>
                        <a:t>kamat</a:t>
                      </a:r>
                      <a:r>
                        <a:rPr lang="en-GB" b="1" dirty="0">
                          <a:solidFill>
                            <a:schemeClr val="tx1"/>
                          </a:solidFill>
                        </a:rPr>
                        <a:t> </a:t>
                      </a:r>
                      <a:r>
                        <a:rPr lang="en-GB" b="1" dirty="0" err="1">
                          <a:solidFill>
                            <a:schemeClr val="tx1"/>
                          </a:solidFill>
                        </a:rPr>
                        <a:t>mellett</a:t>
                      </a:r>
                      <a:r>
                        <a:rPr lang="en-GB" b="1" dirty="0">
                          <a:solidFill>
                            <a:schemeClr val="tx1"/>
                          </a:solidFill>
                        </a:rPr>
                        <a:t> </a:t>
                      </a:r>
                      <a:r>
                        <a:rPr lang="en-GB" b="1" dirty="0" err="1">
                          <a:solidFill>
                            <a:schemeClr val="tx1"/>
                          </a:solidFill>
                        </a:rPr>
                        <a:t>késedelmi</a:t>
                      </a:r>
                      <a:r>
                        <a:rPr lang="en-GB" b="1" dirty="0">
                          <a:solidFill>
                            <a:schemeClr val="tx1"/>
                          </a:solidFill>
                        </a:rPr>
                        <a:t> </a:t>
                      </a:r>
                      <a:r>
                        <a:rPr lang="en-GB" b="1" dirty="0" err="1">
                          <a:solidFill>
                            <a:schemeClr val="tx1"/>
                          </a:solidFill>
                        </a:rPr>
                        <a:t>kamatok</a:t>
                      </a:r>
                      <a:r>
                        <a:rPr lang="en-GB" b="1" dirty="0">
                          <a:solidFill>
                            <a:schemeClr val="tx1"/>
                          </a:solidFill>
                        </a:rPr>
                        <a:t> </a:t>
                      </a:r>
                      <a:r>
                        <a:rPr lang="en-GB" b="1" dirty="0" err="1">
                          <a:solidFill>
                            <a:schemeClr val="tx1"/>
                          </a:solidFill>
                        </a:rPr>
                        <a:t>követelése</a:t>
                      </a:r>
                      <a:r>
                        <a:rPr lang="en-GB" b="1" dirty="0">
                          <a:solidFill>
                            <a:schemeClr val="tx1"/>
                          </a:solidFill>
                        </a:rPr>
                        <a:t> lehetőséget </a:t>
                      </a:r>
                      <a:r>
                        <a:rPr lang="en-GB" b="1" dirty="0" err="1">
                          <a:solidFill>
                            <a:schemeClr val="tx1"/>
                          </a:solidFill>
                        </a:rPr>
                        <a:t>biztosítja</a:t>
                      </a:r>
                      <a:r>
                        <a:rPr lang="en-GB" b="1" dirty="0">
                          <a:solidFill>
                            <a:schemeClr val="tx1"/>
                          </a:solidFill>
                        </a:rPr>
                        <a:t> a </a:t>
                      </a:r>
                      <a:r>
                        <a:rPr lang="en-GB" b="1" dirty="0" err="1">
                          <a:solidFill>
                            <a:schemeClr val="tx1"/>
                          </a:solidFill>
                        </a:rPr>
                        <a:t>tisztességtelen</a:t>
                      </a:r>
                      <a:r>
                        <a:rPr lang="en-GB" b="1" dirty="0">
                          <a:solidFill>
                            <a:schemeClr val="tx1"/>
                          </a:solidFill>
                        </a:rPr>
                        <a:t> </a:t>
                      </a:r>
                      <a:r>
                        <a:rPr lang="en-GB" b="1" dirty="0" err="1">
                          <a:solidFill>
                            <a:schemeClr val="tx1"/>
                          </a:solidFill>
                        </a:rPr>
                        <a:t>hitelezőnek</a:t>
                      </a:r>
                      <a:r>
                        <a:rPr lang="en-GB" b="1" dirty="0">
                          <a:solidFill>
                            <a:schemeClr val="tx1"/>
                          </a:solidFill>
                        </a:rPr>
                        <a:t>.</a:t>
                      </a:r>
                      <a:r>
                        <a:rPr lang="en-GB" b="1" dirty="0">
                          <a:solidFill>
                            <a:srgbClr val="FF0000"/>
                          </a:solidFill>
                        </a:rPr>
                        <a:t> </a:t>
                      </a:r>
                      <a:r>
                        <a:rPr lang="en-GB" b="1" dirty="0" err="1">
                          <a:solidFill>
                            <a:srgbClr val="FF0000"/>
                          </a:solidFill>
                        </a:rPr>
                        <a:t>Ez</a:t>
                      </a:r>
                      <a:r>
                        <a:rPr lang="en-GB" b="1" dirty="0">
                          <a:solidFill>
                            <a:srgbClr val="FF0000"/>
                          </a:solidFill>
                        </a:rPr>
                        <a:t> a </a:t>
                      </a:r>
                      <a:r>
                        <a:rPr lang="en-GB" b="1" dirty="0" err="1">
                          <a:solidFill>
                            <a:srgbClr val="FF0000"/>
                          </a:solidFill>
                        </a:rPr>
                        <a:t>szankciós</a:t>
                      </a:r>
                      <a:r>
                        <a:rPr lang="en-GB" b="1" dirty="0">
                          <a:solidFill>
                            <a:srgbClr val="FF0000"/>
                          </a:solidFill>
                        </a:rPr>
                        <a:t> és </a:t>
                      </a:r>
                      <a:r>
                        <a:rPr lang="en-GB" b="1" dirty="0" err="1">
                          <a:solidFill>
                            <a:srgbClr val="FF0000"/>
                          </a:solidFill>
                        </a:rPr>
                        <a:t>prevenciós</a:t>
                      </a:r>
                      <a:r>
                        <a:rPr lang="en-GB" b="1" dirty="0">
                          <a:solidFill>
                            <a:srgbClr val="FF0000"/>
                          </a:solidFill>
                        </a:rPr>
                        <a:t> </a:t>
                      </a:r>
                      <a:r>
                        <a:rPr lang="en-GB" b="1" dirty="0" err="1">
                          <a:solidFill>
                            <a:srgbClr val="FF0000"/>
                          </a:solidFill>
                        </a:rPr>
                        <a:t>célt</a:t>
                      </a:r>
                      <a:r>
                        <a:rPr lang="en-GB" b="1" dirty="0">
                          <a:solidFill>
                            <a:srgbClr val="FF0000"/>
                          </a:solidFill>
                        </a:rPr>
                        <a:t> </a:t>
                      </a:r>
                      <a:r>
                        <a:rPr lang="en-GB" b="1" dirty="0" err="1">
                          <a:solidFill>
                            <a:srgbClr val="FF0000"/>
                          </a:solidFill>
                        </a:rPr>
                        <a:t>egyaránt</a:t>
                      </a:r>
                      <a:r>
                        <a:rPr lang="en-GB" b="1" dirty="0">
                          <a:solidFill>
                            <a:srgbClr val="FF0000"/>
                          </a:solidFill>
                        </a:rPr>
                        <a:t> </a:t>
                      </a:r>
                      <a:r>
                        <a:rPr lang="en-GB" b="1" dirty="0" err="1">
                          <a:solidFill>
                            <a:srgbClr val="FF0000"/>
                          </a:solidFill>
                        </a:rPr>
                        <a:t>kiüresíti</a:t>
                      </a:r>
                      <a:endParaRPr lang="en-GB" b="1" dirty="0">
                        <a:solidFill>
                          <a:srgbClr val="FF0000"/>
                        </a:solidFill>
                      </a:endParaRPr>
                    </a:p>
                    <a:p>
                      <a:endParaRPr lang="en-GB" b="1" dirty="0">
                        <a:solidFill>
                          <a:srgbClr val="FF0000"/>
                        </a:solidFill>
                      </a:endParaRPr>
                    </a:p>
                    <a:p>
                      <a:r>
                        <a:rPr lang="en-GB" b="1" dirty="0">
                          <a:solidFill>
                            <a:srgbClr val="FF0000"/>
                          </a:solidFill>
                        </a:rPr>
                        <a:t>A </a:t>
                      </a:r>
                      <a:r>
                        <a:rPr lang="en-GB" b="1" dirty="0" err="1">
                          <a:solidFill>
                            <a:srgbClr val="FF0000"/>
                          </a:solidFill>
                        </a:rPr>
                        <a:t>tőketartozás</a:t>
                      </a:r>
                      <a:r>
                        <a:rPr lang="en-GB" b="1" dirty="0">
                          <a:solidFill>
                            <a:srgbClr val="FF0000"/>
                          </a:solidFill>
                        </a:rPr>
                        <a:t> HUF-ban </a:t>
                      </a:r>
                      <a:r>
                        <a:rPr lang="en-GB" b="1" dirty="0" err="1">
                          <a:solidFill>
                            <a:srgbClr val="FF0000"/>
                          </a:solidFill>
                        </a:rPr>
                        <a:t>akár</a:t>
                      </a:r>
                      <a:r>
                        <a:rPr lang="en-GB" b="1" dirty="0">
                          <a:solidFill>
                            <a:srgbClr val="FF0000"/>
                          </a:solidFill>
                        </a:rPr>
                        <a:t> 1,5x is lehet </a:t>
                      </a:r>
                      <a:r>
                        <a:rPr lang="en-GB" b="1" dirty="0" err="1">
                          <a:solidFill>
                            <a:srgbClr val="FF0000"/>
                          </a:solidFill>
                        </a:rPr>
                        <a:t>az</a:t>
                      </a:r>
                      <a:r>
                        <a:rPr lang="en-GB" b="1" dirty="0">
                          <a:solidFill>
                            <a:srgbClr val="FF0000"/>
                          </a:solidFill>
                        </a:rPr>
                        <a:t> </a:t>
                      </a:r>
                      <a:r>
                        <a:rPr lang="en-GB" b="1" dirty="0" err="1">
                          <a:solidFill>
                            <a:srgbClr val="FF0000"/>
                          </a:solidFill>
                        </a:rPr>
                        <a:t>eredetileg</a:t>
                      </a:r>
                      <a:r>
                        <a:rPr lang="en-GB" b="1" dirty="0">
                          <a:solidFill>
                            <a:srgbClr val="FF0000"/>
                          </a:solidFill>
                        </a:rPr>
                        <a:t> HUF-ban </a:t>
                      </a:r>
                      <a:r>
                        <a:rPr lang="en-GB" b="1" dirty="0" err="1">
                          <a:solidFill>
                            <a:srgbClr val="FF0000"/>
                          </a:solidFill>
                        </a:rPr>
                        <a:t>igényelt</a:t>
                      </a:r>
                      <a:r>
                        <a:rPr lang="en-GB" b="1" dirty="0">
                          <a:solidFill>
                            <a:srgbClr val="FF0000"/>
                          </a:solidFill>
                        </a:rPr>
                        <a:t> </a:t>
                      </a:r>
                      <a:r>
                        <a:rPr lang="en-GB" b="1" dirty="0" err="1">
                          <a:solidFill>
                            <a:srgbClr val="FF0000"/>
                          </a:solidFill>
                        </a:rPr>
                        <a:t>tőkeösszegnek</a:t>
                      </a:r>
                      <a:r>
                        <a:rPr lang="en-GB" b="1" dirty="0">
                          <a:solidFill>
                            <a:srgbClr val="FF0000"/>
                          </a:solidFill>
                        </a:rPr>
                        <a:t>, </a:t>
                      </a:r>
                      <a:r>
                        <a:rPr lang="en-GB" b="1" dirty="0" err="1">
                          <a:solidFill>
                            <a:srgbClr val="FF0000"/>
                          </a:solidFill>
                        </a:rPr>
                        <a:t>míg</a:t>
                      </a:r>
                      <a:r>
                        <a:rPr lang="en-GB" b="1" dirty="0">
                          <a:solidFill>
                            <a:srgbClr val="FF0000"/>
                          </a:solidFill>
                        </a:rPr>
                        <a:t> a </a:t>
                      </a:r>
                      <a:r>
                        <a:rPr lang="en-GB" b="1" dirty="0" err="1">
                          <a:solidFill>
                            <a:srgbClr val="FF0000"/>
                          </a:solidFill>
                        </a:rPr>
                        <a:t>követelés</a:t>
                      </a:r>
                      <a:r>
                        <a:rPr lang="en-GB" b="1" dirty="0">
                          <a:solidFill>
                            <a:srgbClr val="FF0000"/>
                          </a:solidFill>
                        </a:rPr>
                        <a:t> </a:t>
                      </a:r>
                      <a:r>
                        <a:rPr lang="en-GB" b="1" dirty="0" err="1">
                          <a:solidFill>
                            <a:srgbClr val="FF0000"/>
                          </a:solidFill>
                        </a:rPr>
                        <a:t>nagysága</a:t>
                      </a:r>
                      <a:r>
                        <a:rPr lang="en-GB" b="1" dirty="0">
                          <a:solidFill>
                            <a:srgbClr val="FF0000"/>
                          </a:solidFill>
                        </a:rPr>
                        <a:t> </a:t>
                      </a:r>
                      <a:r>
                        <a:rPr lang="en-GB" b="1" dirty="0" err="1">
                          <a:solidFill>
                            <a:srgbClr val="FF0000"/>
                          </a:solidFill>
                        </a:rPr>
                        <a:t>akár</a:t>
                      </a:r>
                      <a:r>
                        <a:rPr lang="en-GB" b="1" dirty="0">
                          <a:solidFill>
                            <a:srgbClr val="FF0000"/>
                          </a:solidFill>
                        </a:rPr>
                        <a:t> 3-4x is.</a:t>
                      </a:r>
                    </a:p>
                    <a:p>
                      <a:r>
                        <a:rPr lang="en-GB" b="0" dirty="0">
                          <a:solidFill>
                            <a:schemeClr val="tx1"/>
                          </a:solidFill>
                        </a:rPr>
                        <a:t>C-260/18 43-45</a:t>
                      </a:r>
                      <a:r>
                        <a:rPr lang="en-GB" b="1" dirty="0">
                          <a:solidFill>
                            <a:schemeClr val="tx1"/>
                          </a:solidFill>
                        </a:rPr>
                        <a:t>,</a:t>
                      </a:r>
                      <a:r>
                        <a:rPr lang="en-GB" b="1" dirty="0">
                          <a:solidFill>
                            <a:srgbClr val="FF0000"/>
                          </a:solidFill>
                        </a:rPr>
                        <a:t> </a:t>
                      </a:r>
                      <a:r>
                        <a:rPr lang="en-GB" dirty="0"/>
                        <a:t>a C-488/11. </a:t>
                      </a:r>
                      <a:r>
                        <a:rPr lang="en-GB" dirty="0" err="1"/>
                        <a:t>sz</a:t>
                      </a:r>
                      <a:r>
                        <a:rPr lang="en-GB" dirty="0"/>
                        <a:t>. </a:t>
                      </a:r>
                      <a:r>
                        <a:rPr lang="en-GB" dirty="0" err="1"/>
                        <a:t>Asbeek</a:t>
                      </a:r>
                      <a:r>
                        <a:rPr lang="en-GB" dirty="0"/>
                        <a:t> </a:t>
                      </a:r>
                      <a:r>
                        <a:rPr lang="en-GB" dirty="0" err="1"/>
                        <a:t>Brusse</a:t>
                      </a:r>
                      <a:r>
                        <a:rPr lang="en-GB" dirty="0"/>
                        <a:t> ügy 59. C-154/15, C-307/15 és C-308/15 </a:t>
                      </a:r>
                      <a:r>
                        <a:rPr lang="en-GB" dirty="0" err="1"/>
                        <a:t>egyesített</a:t>
                      </a:r>
                      <a:r>
                        <a:rPr lang="en-GB" dirty="0"/>
                        <a:t> </a:t>
                      </a:r>
                      <a:r>
                        <a:rPr lang="en-GB" dirty="0" err="1"/>
                        <a:t>ügyek</a:t>
                      </a:r>
                      <a:r>
                        <a:rPr lang="en-GB" dirty="0"/>
                        <a:t> – Gutierrez Naranjo és </a:t>
                      </a:r>
                      <a:r>
                        <a:rPr lang="en-GB" dirty="0" err="1"/>
                        <a:t>társai</a:t>
                      </a:r>
                      <a:r>
                        <a:rPr lang="en-GB" dirty="0"/>
                        <a:t>, 60 és 62. </a:t>
                      </a:r>
                      <a:r>
                        <a:rPr lang="en-GB" dirty="0" err="1"/>
                        <a:t>pont</a:t>
                      </a:r>
                      <a:endParaRPr lang="en-GB" b="1" dirty="0">
                        <a:solidFill>
                          <a:srgbClr val="FF0000"/>
                        </a:solidFill>
                      </a:endParaRPr>
                    </a:p>
                    <a:p>
                      <a:endParaRPr lang="en-GB" dirty="0"/>
                    </a:p>
                    <a:p>
                      <a:endParaRPr lang="en-GB" dirty="0"/>
                    </a:p>
                  </a:txBody>
                  <a:tcPr/>
                </a:tc>
                <a:extLst>
                  <a:ext uri="{0D108BD9-81ED-4DB2-BD59-A6C34878D82A}">
                    <a16:rowId xmlns:a16="http://schemas.microsoft.com/office/drawing/2014/main" val="366777283"/>
                  </a:ext>
                </a:extLst>
              </a:tr>
            </a:tbl>
          </a:graphicData>
        </a:graphic>
      </p:graphicFrame>
      <p:graphicFrame>
        <p:nvGraphicFramePr>
          <p:cNvPr id="5" name="Table 7">
            <a:extLst>
              <a:ext uri="{FF2B5EF4-FFF2-40B4-BE49-F238E27FC236}">
                <a16:creationId xmlns:a16="http://schemas.microsoft.com/office/drawing/2014/main" id="{53246C19-0144-5418-8730-BE5151BCA4D7}"/>
              </a:ext>
            </a:extLst>
          </p:cNvPr>
          <p:cNvGraphicFramePr>
            <a:graphicFrameLocks noGrp="1"/>
          </p:cNvGraphicFramePr>
          <p:nvPr>
            <p:extLst>
              <p:ext uri="{D42A27DB-BD31-4B8C-83A1-F6EECF244321}">
                <p14:modId xmlns:p14="http://schemas.microsoft.com/office/powerpoint/2010/main" val="3067490348"/>
              </p:ext>
            </p:extLst>
          </p:nvPr>
        </p:nvGraphicFramePr>
        <p:xfrm>
          <a:off x="1835624" y="2157201"/>
          <a:ext cx="4053385" cy="1436370"/>
        </p:xfrm>
        <a:graphic>
          <a:graphicData uri="http://schemas.openxmlformats.org/drawingml/2006/table">
            <a:tbl>
              <a:tblPr firstRow="1" bandRow="1">
                <a:tableStyleId>{93296810-A885-4BE3-A3E7-6D5BEEA58F35}</a:tableStyleId>
              </a:tblPr>
              <a:tblGrid>
                <a:gridCol w="2108579">
                  <a:extLst>
                    <a:ext uri="{9D8B030D-6E8A-4147-A177-3AD203B41FA5}">
                      <a16:colId xmlns:a16="http://schemas.microsoft.com/office/drawing/2014/main" val="3424430994"/>
                    </a:ext>
                  </a:extLst>
                </a:gridCol>
                <a:gridCol w="1944806">
                  <a:extLst>
                    <a:ext uri="{9D8B030D-6E8A-4147-A177-3AD203B41FA5}">
                      <a16:colId xmlns:a16="http://schemas.microsoft.com/office/drawing/2014/main" val="3177516124"/>
                    </a:ext>
                  </a:extLst>
                </a:gridCol>
              </a:tblGrid>
              <a:tr h="353264">
                <a:tc>
                  <a:txBody>
                    <a:bodyPr/>
                    <a:lstStyle/>
                    <a:p>
                      <a:pPr algn="ctr"/>
                      <a:r>
                        <a:rPr lang="en-GB" sz="2000" dirty="0"/>
                        <a:t>1 CHF</a:t>
                      </a:r>
                    </a:p>
                  </a:txBody>
                  <a:tcPr/>
                </a:tc>
                <a:tc>
                  <a:txBody>
                    <a:bodyPr/>
                    <a:lstStyle/>
                    <a:p>
                      <a:pPr algn="ctr" fontAlgn="ctr"/>
                      <a:r>
                        <a:rPr lang="en-GB" sz="2000" b="0" dirty="0">
                          <a:effectLst/>
                        </a:rPr>
                        <a:t>256,47</a:t>
                      </a:r>
                    </a:p>
                  </a:txBody>
                  <a:tcPr marL="47625" marR="47625" marT="47625" marB="47625" anchor="ctr"/>
                </a:tc>
                <a:extLst>
                  <a:ext uri="{0D108BD9-81ED-4DB2-BD59-A6C34878D82A}">
                    <a16:rowId xmlns:a16="http://schemas.microsoft.com/office/drawing/2014/main" val="3412988517"/>
                  </a:ext>
                </a:extLst>
              </a:tr>
              <a:tr h="160081">
                <a:tc>
                  <a:txBody>
                    <a:bodyPr/>
                    <a:lstStyle/>
                    <a:p>
                      <a:pPr algn="ctr"/>
                      <a:r>
                        <a:rPr lang="en-GB" sz="2000" dirty="0"/>
                        <a:t>1 EUR</a:t>
                      </a:r>
                    </a:p>
                  </a:txBody>
                  <a:tcPr/>
                </a:tc>
                <a:tc>
                  <a:txBody>
                    <a:bodyPr/>
                    <a:lstStyle/>
                    <a:p>
                      <a:pPr algn="ctr"/>
                      <a:r>
                        <a:rPr lang="en-GB" sz="2000" b="0" kern="1200" dirty="0">
                          <a:solidFill>
                            <a:schemeClr val="dk1"/>
                          </a:solidFill>
                          <a:effectLst/>
                        </a:rPr>
                        <a:t>308,97</a:t>
                      </a:r>
                      <a:endParaRPr lang="en-GB" sz="2000" dirty="0"/>
                    </a:p>
                  </a:txBody>
                  <a:tcPr/>
                </a:tc>
                <a:extLst>
                  <a:ext uri="{0D108BD9-81ED-4DB2-BD59-A6C34878D82A}">
                    <a16:rowId xmlns:a16="http://schemas.microsoft.com/office/drawing/2014/main" val="4245722718"/>
                  </a:ext>
                </a:extLst>
              </a:tr>
              <a:tr h="349900">
                <a:tc>
                  <a:txBody>
                    <a:bodyPr/>
                    <a:lstStyle/>
                    <a:p>
                      <a:pPr algn="ctr"/>
                      <a:r>
                        <a:rPr lang="en-GB" sz="2000" kern="1200" dirty="0">
                          <a:solidFill>
                            <a:schemeClr val="dk1"/>
                          </a:solidFill>
                          <a:effectLst/>
                        </a:rPr>
                        <a:t>100 JPY</a:t>
                      </a:r>
                      <a:endParaRPr lang="en-GB" sz="2000" dirty="0"/>
                    </a:p>
                  </a:txBody>
                  <a:tcPr/>
                </a:tc>
                <a:tc>
                  <a:txBody>
                    <a:bodyPr/>
                    <a:lstStyle/>
                    <a:p>
                      <a:pPr algn="ctr"/>
                      <a:r>
                        <a:rPr lang="en-GB" sz="2000" dirty="0"/>
                        <a:t>216,30</a:t>
                      </a:r>
                    </a:p>
                  </a:txBody>
                  <a:tcPr/>
                </a:tc>
                <a:extLst>
                  <a:ext uri="{0D108BD9-81ED-4DB2-BD59-A6C34878D82A}">
                    <a16:rowId xmlns:a16="http://schemas.microsoft.com/office/drawing/2014/main" val="1960714949"/>
                  </a:ext>
                </a:extLst>
              </a:tr>
              <a:tr h="215323">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511133227"/>
                  </a:ext>
                </a:extLst>
              </a:tr>
            </a:tbl>
          </a:graphicData>
        </a:graphic>
      </p:graphicFrame>
    </p:spTree>
    <p:extLst>
      <p:ext uri="{BB962C8B-B14F-4D97-AF65-F5344CB8AC3E}">
        <p14:creationId xmlns:p14="http://schemas.microsoft.com/office/powerpoint/2010/main" val="190448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1857-3A5C-6177-2113-51373E0B2C21}"/>
              </a:ext>
            </a:extLst>
          </p:cNvPr>
          <p:cNvSpPr>
            <a:spLocks noGrp="1"/>
          </p:cNvSpPr>
          <p:nvPr>
            <p:ph type="title"/>
          </p:nvPr>
        </p:nvSpPr>
        <p:spPr/>
        <p:txBody>
          <a:bodyPr>
            <a:normAutofit/>
          </a:bodyPr>
          <a:lstStyle/>
          <a:p>
            <a:pPr algn="ctr"/>
            <a:r>
              <a:rPr lang="en-GB" sz="2800" b="1" dirty="0" err="1">
                <a:latin typeface="+mn-lt"/>
              </a:rPr>
              <a:t>Tagállami</a:t>
            </a:r>
            <a:r>
              <a:rPr lang="en-GB" sz="2800" b="1" dirty="0">
                <a:latin typeface="+mn-lt"/>
              </a:rPr>
              <a:t> </a:t>
            </a:r>
            <a:r>
              <a:rPr lang="en-GB" sz="2800" b="1" dirty="0" err="1">
                <a:latin typeface="+mn-lt"/>
              </a:rPr>
              <a:t>jogalkotó</a:t>
            </a:r>
            <a:r>
              <a:rPr lang="en-GB" sz="2800" b="1" dirty="0">
                <a:latin typeface="+mn-lt"/>
              </a:rPr>
              <a:t> nem </a:t>
            </a:r>
            <a:r>
              <a:rPr lang="en-GB" sz="2800" b="1" dirty="0" err="1">
                <a:latin typeface="+mn-lt"/>
              </a:rPr>
              <a:t>gyengítheti</a:t>
            </a:r>
            <a:r>
              <a:rPr lang="en-GB" sz="2800" b="1" dirty="0">
                <a:latin typeface="+mn-lt"/>
              </a:rPr>
              <a:t> a már </a:t>
            </a:r>
            <a:r>
              <a:rPr lang="en-GB" sz="2800" b="1" dirty="0" err="1">
                <a:latin typeface="+mn-lt"/>
              </a:rPr>
              <a:t>fennálló</a:t>
            </a:r>
            <a:r>
              <a:rPr lang="en-GB" sz="2800" b="1" dirty="0">
                <a:latin typeface="+mn-lt"/>
              </a:rPr>
              <a:t> </a:t>
            </a:r>
            <a:r>
              <a:rPr lang="en-GB" sz="2800" b="1" dirty="0" err="1">
                <a:latin typeface="+mn-lt"/>
              </a:rPr>
              <a:t>védelem</a:t>
            </a:r>
            <a:r>
              <a:rPr lang="en-GB" sz="2800" b="1" dirty="0">
                <a:latin typeface="+mn-lt"/>
              </a:rPr>
              <a:t> </a:t>
            </a:r>
            <a:r>
              <a:rPr lang="en-GB" sz="2800" b="1" dirty="0" err="1">
                <a:latin typeface="+mn-lt"/>
              </a:rPr>
              <a:t>lényegét</a:t>
            </a:r>
            <a:br>
              <a:rPr lang="en-GB" sz="2800" b="1" dirty="0">
                <a:latin typeface="+mn-lt"/>
              </a:rPr>
            </a:br>
            <a:r>
              <a:rPr lang="en-GB" sz="2800" b="1" dirty="0">
                <a:latin typeface="+mn-lt"/>
              </a:rPr>
              <a:t>a 6. cikk (1) </a:t>
            </a:r>
            <a:r>
              <a:rPr lang="en-GB" sz="2800" b="1" dirty="0" err="1">
                <a:latin typeface="+mn-lt"/>
              </a:rPr>
              <a:t>bek</a:t>
            </a:r>
            <a:r>
              <a:rPr lang="en-GB" sz="2800" b="1" dirty="0">
                <a:latin typeface="+mn-lt"/>
              </a:rPr>
              <a:t> </a:t>
            </a:r>
            <a:r>
              <a:rPr lang="en-GB" sz="2800" b="1" dirty="0" err="1">
                <a:latin typeface="+mn-lt"/>
              </a:rPr>
              <a:t>kógens</a:t>
            </a:r>
            <a:r>
              <a:rPr lang="en-GB" sz="2800" b="1" dirty="0">
                <a:latin typeface="+mn-lt"/>
              </a:rPr>
              <a:t> </a:t>
            </a:r>
            <a:r>
              <a:rPr lang="en-GB" sz="2800" b="1" dirty="0" err="1">
                <a:latin typeface="+mn-lt"/>
              </a:rPr>
              <a:t>norma</a:t>
            </a:r>
            <a:r>
              <a:rPr lang="en-GB" sz="2800" b="1" dirty="0">
                <a:latin typeface="+mn-lt"/>
              </a:rPr>
              <a:t> </a:t>
            </a:r>
            <a:r>
              <a:rPr lang="en-GB" sz="2800" b="1" dirty="0" err="1">
                <a:latin typeface="+mn-lt"/>
              </a:rPr>
              <a:t>jellege</a:t>
            </a:r>
            <a:endParaRPr lang="en-GB" sz="2800" b="1" dirty="0">
              <a:latin typeface="+mn-lt"/>
            </a:endParaRPr>
          </a:p>
        </p:txBody>
      </p:sp>
      <p:sp>
        <p:nvSpPr>
          <p:cNvPr id="3" name="Content Placeholder 2">
            <a:extLst>
              <a:ext uri="{FF2B5EF4-FFF2-40B4-BE49-F238E27FC236}">
                <a16:creationId xmlns:a16="http://schemas.microsoft.com/office/drawing/2014/main" id="{71EC7F03-11B9-D25A-82B0-2361B349E2EE}"/>
              </a:ext>
            </a:extLst>
          </p:cNvPr>
          <p:cNvSpPr>
            <a:spLocks noGrp="1"/>
          </p:cNvSpPr>
          <p:nvPr>
            <p:ph idx="1"/>
          </p:nvPr>
        </p:nvSpPr>
        <p:spPr/>
        <p:txBody>
          <a:bodyPr>
            <a:normAutofit fontScale="92500" lnSpcReduction="20000"/>
          </a:bodyPr>
          <a:lstStyle/>
          <a:p>
            <a:r>
              <a:rPr lang="en-GB" sz="2400" dirty="0"/>
              <a:t>A </a:t>
            </a:r>
            <a:r>
              <a:rPr lang="en-GB" sz="2400" dirty="0" err="1"/>
              <a:t>magyar</a:t>
            </a:r>
            <a:r>
              <a:rPr lang="en-GB" sz="2400" dirty="0"/>
              <a:t> </a:t>
            </a:r>
            <a:r>
              <a:rPr lang="en-GB" sz="2400" dirty="0" err="1"/>
              <a:t>jogalkotó</a:t>
            </a:r>
            <a:r>
              <a:rPr lang="en-GB" sz="2400" dirty="0"/>
              <a:t> a </a:t>
            </a:r>
            <a:r>
              <a:rPr lang="en-GB" sz="2400" dirty="0" err="1"/>
              <a:t>tisztességtelen</a:t>
            </a:r>
            <a:r>
              <a:rPr lang="en-GB" sz="2400" dirty="0"/>
              <a:t> </a:t>
            </a:r>
            <a:r>
              <a:rPr lang="en-GB" sz="2400" dirty="0" err="1"/>
              <a:t>feltétel</a:t>
            </a:r>
            <a:r>
              <a:rPr lang="en-GB" sz="2400" dirty="0"/>
              <a:t> </a:t>
            </a:r>
            <a:r>
              <a:rPr lang="en-GB" sz="2400" dirty="0" err="1"/>
              <a:t>elhagyását</a:t>
            </a:r>
            <a:r>
              <a:rPr lang="en-GB" sz="2400" dirty="0"/>
              <a:t> </a:t>
            </a:r>
            <a:r>
              <a:rPr lang="en-GB" sz="2400" b="1" dirty="0"/>
              <a:t>követően </a:t>
            </a:r>
            <a:r>
              <a:rPr lang="en-GB" sz="2400" b="1" dirty="0" err="1"/>
              <a:t>az</a:t>
            </a:r>
            <a:r>
              <a:rPr lang="en-GB" sz="2400" b="1" dirty="0"/>
              <a:t> MNB </a:t>
            </a:r>
            <a:r>
              <a:rPr lang="en-GB" sz="2400" b="1" dirty="0" err="1"/>
              <a:t>árfolyamot</a:t>
            </a:r>
            <a:r>
              <a:rPr lang="en-GB" sz="2400" b="1" dirty="0"/>
              <a:t> </a:t>
            </a:r>
            <a:r>
              <a:rPr lang="en-GB" sz="2400" b="1" dirty="0" err="1"/>
              <a:t>helyettesítette</a:t>
            </a:r>
            <a:r>
              <a:rPr lang="en-GB" sz="2400" b="1" dirty="0"/>
              <a:t> a </a:t>
            </a:r>
            <a:r>
              <a:rPr lang="en-GB" sz="2400" b="1" dirty="0" err="1"/>
              <a:t>kieső</a:t>
            </a:r>
            <a:r>
              <a:rPr lang="en-GB" sz="2400" b="1" dirty="0"/>
              <a:t> </a:t>
            </a:r>
            <a:r>
              <a:rPr lang="en-GB" sz="2400" b="1" dirty="0" err="1"/>
              <a:t>feltétel</a:t>
            </a:r>
            <a:r>
              <a:rPr lang="en-GB" sz="2400" b="1" dirty="0"/>
              <a:t> </a:t>
            </a:r>
            <a:r>
              <a:rPr lang="en-GB" sz="2400" b="1" dirty="0" err="1"/>
              <a:t>helyére</a:t>
            </a:r>
            <a:r>
              <a:rPr lang="en-GB" sz="2400" b="1" dirty="0"/>
              <a:t>.</a:t>
            </a:r>
            <a:r>
              <a:rPr lang="en-GB" sz="2400" dirty="0"/>
              <a:t> Az MNB </a:t>
            </a:r>
            <a:r>
              <a:rPr lang="en-GB" sz="2400" dirty="0" err="1"/>
              <a:t>árfolyam</a:t>
            </a:r>
            <a:r>
              <a:rPr lang="en-GB" sz="2400" dirty="0"/>
              <a:t> </a:t>
            </a:r>
            <a:r>
              <a:rPr lang="en-GB" sz="2400" dirty="0" err="1"/>
              <a:t>behelyettesítése</a:t>
            </a:r>
            <a:r>
              <a:rPr lang="en-GB" sz="2400" dirty="0"/>
              <a:t> kötelező </a:t>
            </a:r>
            <a:r>
              <a:rPr lang="en-GB" sz="2400" dirty="0" err="1"/>
              <a:t>érvényű</a:t>
            </a:r>
            <a:r>
              <a:rPr lang="en-GB" sz="2400" dirty="0"/>
              <a:t> törvényi </a:t>
            </a:r>
            <a:r>
              <a:rPr lang="en-GB" sz="2400" dirty="0" err="1"/>
              <a:t>rendelkezés</a:t>
            </a:r>
            <a:r>
              <a:rPr lang="en-GB" sz="2400" dirty="0"/>
              <a:t>, </a:t>
            </a:r>
            <a:r>
              <a:rPr lang="en-GB" sz="2400" dirty="0" err="1"/>
              <a:t>melynek</a:t>
            </a:r>
            <a:r>
              <a:rPr lang="en-GB" sz="2400" dirty="0"/>
              <a:t> </a:t>
            </a:r>
            <a:r>
              <a:rPr lang="en-GB" sz="2400" dirty="0" err="1"/>
              <a:t>tisztességtelensége</a:t>
            </a:r>
            <a:r>
              <a:rPr lang="en-GB" sz="2400" dirty="0"/>
              <a:t> </a:t>
            </a:r>
            <a:r>
              <a:rPr lang="en-GB" sz="2400" dirty="0" err="1"/>
              <a:t>az</a:t>
            </a:r>
            <a:r>
              <a:rPr lang="en-GB" sz="2400" dirty="0"/>
              <a:t> </a:t>
            </a:r>
            <a:r>
              <a:rPr lang="en-GB" sz="2400" dirty="0" err="1"/>
              <a:t>Irányelv</a:t>
            </a:r>
            <a:r>
              <a:rPr lang="en-GB" sz="2400" dirty="0"/>
              <a:t>  1. </a:t>
            </a:r>
            <a:r>
              <a:rPr lang="en-GB" sz="2400" dirty="0" err="1"/>
              <a:t>cikkének</a:t>
            </a:r>
            <a:r>
              <a:rPr lang="en-GB" sz="2400" dirty="0"/>
              <a:t> (2) </a:t>
            </a:r>
            <a:r>
              <a:rPr lang="en-GB" sz="2400" dirty="0" err="1"/>
              <a:t>bekezdése</a:t>
            </a:r>
            <a:r>
              <a:rPr lang="en-GB" sz="2400" dirty="0"/>
              <a:t> alapján nem </a:t>
            </a:r>
            <a:r>
              <a:rPr lang="en-GB" sz="2400" dirty="0" err="1"/>
              <a:t>vizsgálható</a:t>
            </a:r>
            <a:r>
              <a:rPr lang="en-GB" sz="2400" dirty="0"/>
              <a:t>.</a:t>
            </a:r>
          </a:p>
          <a:p>
            <a:r>
              <a:rPr lang="en-GB" sz="2400" dirty="0"/>
              <a:t>Azonban </a:t>
            </a:r>
            <a:r>
              <a:rPr lang="en-GB" sz="2400" b="1" dirty="0"/>
              <a:t>a </a:t>
            </a:r>
            <a:r>
              <a:rPr lang="en-GB" sz="2400" b="1" dirty="0" err="1"/>
              <a:t>jogalkotó</a:t>
            </a:r>
            <a:r>
              <a:rPr lang="en-GB" sz="2400" b="1" dirty="0"/>
              <a:t>  is </a:t>
            </a:r>
            <a:r>
              <a:rPr lang="en-GB" sz="2400" b="1" dirty="0" err="1"/>
              <a:t>köteles</a:t>
            </a:r>
            <a:r>
              <a:rPr lang="en-GB" sz="2400" b="1" dirty="0"/>
              <a:t> </a:t>
            </a:r>
            <a:r>
              <a:rPr lang="en-GB" sz="2400" b="1" dirty="0" err="1"/>
              <a:t>tiszteletben</a:t>
            </a:r>
            <a:r>
              <a:rPr lang="en-GB" sz="2400" b="1" dirty="0"/>
              <a:t> </a:t>
            </a:r>
            <a:r>
              <a:rPr lang="en-GB" sz="2400" b="1" dirty="0" err="1"/>
              <a:t>tartani</a:t>
            </a:r>
            <a:r>
              <a:rPr lang="en-GB" sz="2400" b="1" dirty="0"/>
              <a:t> a 6 cikk (1) </a:t>
            </a:r>
            <a:r>
              <a:rPr lang="en-GB" sz="2400" b="1" dirty="0" err="1"/>
              <a:t>bekezdés</a:t>
            </a:r>
            <a:r>
              <a:rPr lang="en-GB" sz="2400" b="1" dirty="0"/>
              <a:t> </a:t>
            </a:r>
            <a:r>
              <a:rPr lang="en-GB" sz="2400" b="1" dirty="0" err="1"/>
              <a:t>kógens</a:t>
            </a:r>
            <a:r>
              <a:rPr lang="en-GB" sz="2400" b="1" dirty="0"/>
              <a:t> </a:t>
            </a:r>
            <a:r>
              <a:rPr lang="en-GB" sz="2400" b="1" dirty="0" err="1"/>
              <a:t>norma</a:t>
            </a:r>
            <a:r>
              <a:rPr lang="en-GB" sz="2400" b="1" dirty="0"/>
              <a:t> </a:t>
            </a:r>
            <a:r>
              <a:rPr lang="en-GB" sz="2400" b="1" dirty="0" err="1"/>
              <a:t>jellegét</a:t>
            </a:r>
            <a:r>
              <a:rPr lang="en-GB" sz="2400" dirty="0"/>
              <a:t>. Ezért a </a:t>
            </a:r>
            <a:r>
              <a:rPr lang="en-GB" sz="2400" dirty="0" err="1"/>
              <a:t>jogalkotó</a:t>
            </a:r>
            <a:r>
              <a:rPr lang="en-GB" sz="2400" dirty="0"/>
              <a:t> </a:t>
            </a:r>
            <a:r>
              <a:rPr lang="en-GB" sz="2400" dirty="0" err="1"/>
              <a:t>sem</a:t>
            </a:r>
            <a:r>
              <a:rPr lang="en-GB" sz="2400" dirty="0"/>
              <a:t> </a:t>
            </a:r>
            <a:r>
              <a:rPr lang="en-GB" sz="2400" dirty="0" err="1"/>
              <a:t>gyengítheti</a:t>
            </a:r>
            <a:r>
              <a:rPr lang="en-GB" sz="2400" dirty="0"/>
              <a:t> a </a:t>
            </a:r>
            <a:r>
              <a:rPr lang="en-GB" sz="2400" dirty="0" err="1"/>
              <a:t>védelem</a:t>
            </a:r>
            <a:r>
              <a:rPr lang="en-GB" sz="2400" dirty="0"/>
              <a:t> </a:t>
            </a:r>
            <a:r>
              <a:rPr lang="en-GB" sz="2400" dirty="0" err="1"/>
              <a:t>terjedelmét</a:t>
            </a:r>
            <a:r>
              <a:rPr lang="en-GB" sz="2400" dirty="0"/>
              <a:t> vagy annak </a:t>
            </a:r>
            <a:r>
              <a:rPr lang="en-GB" sz="2400" dirty="0" err="1"/>
              <a:t>lényegét</a:t>
            </a:r>
            <a:r>
              <a:rPr lang="en-GB" sz="2400" dirty="0"/>
              <a:t>!</a:t>
            </a:r>
          </a:p>
          <a:p>
            <a:r>
              <a:rPr lang="en-GB" sz="2400" dirty="0"/>
              <a:t>Az </a:t>
            </a:r>
            <a:r>
              <a:rPr lang="en-GB" sz="2400" dirty="0" err="1"/>
              <a:t>utólagosan</a:t>
            </a:r>
            <a:r>
              <a:rPr lang="en-GB" sz="2400" dirty="0"/>
              <a:t> </a:t>
            </a:r>
            <a:r>
              <a:rPr lang="en-GB" sz="2400" dirty="0" err="1"/>
              <a:t>behelyettesített</a:t>
            </a:r>
            <a:r>
              <a:rPr lang="en-GB" sz="2400" dirty="0"/>
              <a:t> </a:t>
            </a:r>
            <a:r>
              <a:rPr lang="en-GB" sz="2400" dirty="0" err="1"/>
              <a:t>norma</a:t>
            </a:r>
            <a:r>
              <a:rPr lang="en-GB" sz="2400" dirty="0"/>
              <a:t> uniós jog-</a:t>
            </a:r>
            <a:r>
              <a:rPr lang="en-GB" sz="2400" dirty="0" err="1"/>
              <a:t>ellenessége</a:t>
            </a:r>
            <a:r>
              <a:rPr lang="en-GB" sz="2400" dirty="0"/>
              <a:t> tehát  nem </a:t>
            </a:r>
            <a:r>
              <a:rPr lang="en-GB" sz="2400" dirty="0" err="1"/>
              <a:t>az</a:t>
            </a:r>
            <a:r>
              <a:rPr lang="en-GB" sz="2400" dirty="0"/>
              <a:t> </a:t>
            </a:r>
            <a:r>
              <a:rPr lang="en-GB" sz="2400" dirty="0" err="1"/>
              <a:t>Irányelv</a:t>
            </a:r>
            <a:r>
              <a:rPr lang="en-GB" sz="2400" dirty="0"/>
              <a:t> </a:t>
            </a:r>
            <a:r>
              <a:rPr lang="en-GB" sz="2400" dirty="0" err="1"/>
              <a:t>szerinti</a:t>
            </a:r>
            <a:r>
              <a:rPr lang="en-GB" sz="2400" dirty="0"/>
              <a:t> </a:t>
            </a:r>
            <a:r>
              <a:rPr lang="en-GB" sz="2400" dirty="0" err="1"/>
              <a:t>tisztességtelenség</a:t>
            </a:r>
            <a:r>
              <a:rPr lang="en-GB" sz="2400" dirty="0"/>
              <a:t>, hanem </a:t>
            </a:r>
            <a:r>
              <a:rPr lang="en-GB" sz="2400" b="1" dirty="0" err="1"/>
              <a:t>az</a:t>
            </a:r>
            <a:r>
              <a:rPr lang="en-GB" sz="2400" b="1" dirty="0"/>
              <a:t> </a:t>
            </a:r>
            <a:r>
              <a:rPr lang="en-GB" sz="2400" b="1" dirty="0" err="1"/>
              <a:t>eredeti</a:t>
            </a:r>
            <a:r>
              <a:rPr lang="en-GB" sz="2400" b="1" dirty="0"/>
              <a:t> </a:t>
            </a:r>
            <a:r>
              <a:rPr lang="en-GB" sz="2400" b="1" dirty="0" err="1"/>
              <a:t>védelem</a:t>
            </a:r>
            <a:r>
              <a:rPr lang="en-GB" sz="2400" b="1" dirty="0"/>
              <a:t> </a:t>
            </a:r>
            <a:r>
              <a:rPr lang="en-GB" sz="2400" b="1" dirty="0" err="1"/>
              <a:t>szintjére</a:t>
            </a:r>
            <a:r>
              <a:rPr lang="en-GB" sz="2400" b="1" dirty="0"/>
              <a:t> </a:t>
            </a:r>
            <a:r>
              <a:rPr lang="en-GB" sz="2400" b="1" dirty="0" err="1"/>
              <a:t>gyakorolt</a:t>
            </a:r>
            <a:r>
              <a:rPr lang="en-GB" sz="2400" b="1" dirty="0"/>
              <a:t> </a:t>
            </a:r>
            <a:r>
              <a:rPr lang="en-GB" sz="2400" b="1" dirty="0" err="1"/>
              <a:t>hatása</a:t>
            </a:r>
            <a:r>
              <a:rPr lang="en-GB" sz="2400" b="1" dirty="0"/>
              <a:t> alapján </a:t>
            </a:r>
            <a:r>
              <a:rPr lang="en-GB" sz="2400" b="1" dirty="0" err="1"/>
              <a:t>vizsgálható</a:t>
            </a:r>
            <a:r>
              <a:rPr lang="en-GB" sz="2400" b="1" dirty="0"/>
              <a:t> (C-118/17 38.)</a:t>
            </a:r>
          </a:p>
          <a:p>
            <a:r>
              <a:rPr lang="en-GB" sz="2400" dirty="0"/>
              <a:t>A </a:t>
            </a:r>
            <a:r>
              <a:rPr lang="en-GB" sz="2400" b="1" dirty="0" err="1">
                <a:highlight>
                  <a:srgbClr val="FF0000"/>
                </a:highlight>
              </a:rPr>
              <a:t>magyar</a:t>
            </a:r>
            <a:r>
              <a:rPr lang="en-GB" sz="2400" b="1" dirty="0">
                <a:highlight>
                  <a:srgbClr val="FF0000"/>
                </a:highlight>
              </a:rPr>
              <a:t> </a:t>
            </a:r>
            <a:r>
              <a:rPr lang="en-GB" sz="2400" b="1" dirty="0" err="1">
                <a:highlight>
                  <a:srgbClr val="FF0000"/>
                </a:highlight>
              </a:rPr>
              <a:t>jogalkotó</a:t>
            </a:r>
            <a:r>
              <a:rPr lang="en-GB" sz="2400" b="1" dirty="0">
                <a:highlight>
                  <a:srgbClr val="FF0000"/>
                </a:highlight>
              </a:rPr>
              <a:t> a </a:t>
            </a:r>
            <a:r>
              <a:rPr lang="en-GB" sz="2400" b="1" dirty="0" err="1">
                <a:highlight>
                  <a:srgbClr val="FF0000"/>
                </a:highlight>
              </a:rPr>
              <a:t>hitelezők</a:t>
            </a:r>
            <a:r>
              <a:rPr lang="en-GB" sz="2400" b="1" dirty="0">
                <a:highlight>
                  <a:srgbClr val="FF0000"/>
                </a:highlight>
              </a:rPr>
              <a:t> </a:t>
            </a:r>
            <a:r>
              <a:rPr lang="en-GB" sz="2400" b="1" dirty="0" err="1">
                <a:highlight>
                  <a:srgbClr val="FF0000"/>
                </a:highlight>
              </a:rPr>
              <a:t>védelme</a:t>
            </a:r>
            <a:r>
              <a:rPr lang="en-GB" sz="2400" b="1" dirty="0">
                <a:highlight>
                  <a:srgbClr val="FF0000"/>
                </a:highlight>
              </a:rPr>
              <a:t>  érdekében </a:t>
            </a:r>
            <a:r>
              <a:rPr lang="en-GB" sz="2400" b="1" dirty="0" err="1">
                <a:highlight>
                  <a:srgbClr val="FF0000"/>
                </a:highlight>
              </a:rPr>
              <a:t>avatkozott</a:t>
            </a:r>
            <a:r>
              <a:rPr lang="en-GB" sz="2400" b="1" dirty="0">
                <a:highlight>
                  <a:srgbClr val="FF0000"/>
                </a:highlight>
              </a:rPr>
              <a:t> be</a:t>
            </a:r>
            <a:r>
              <a:rPr lang="en-GB" sz="2400" dirty="0"/>
              <a:t>, </a:t>
            </a:r>
            <a:r>
              <a:rPr lang="en-GB" sz="2400" dirty="0">
                <a:highlight>
                  <a:srgbClr val="00FF00"/>
                </a:highlight>
              </a:rPr>
              <a:t>a </a:t>
            </a:r>
            <a:r>
              <a:rPr lang="en-GB" sz="2400" dirty="0" err="1">
                <a:highlight>
                  <a:srgbClr val="00FF00"/>
                </a:highlight>
              </a:rPr>
              <a:t>védelem</a:t>
            </a:r>
            <a:r>
              <a:rPr lang="en-GB" sz="2400" dirty="0">
                <a:highlight>
                  <a:srgbClr val="00FF00"/>
                </a:highlight>
              </a:rPr>
              <a:t> </a:t>
            </a:r>
            <a:r>
              <a:rPr lang="en-GB" sz="2400" dirty="0" err="1">
                <a:highlight>
                  <a:srgbClr val="00FF00"/>
                </a:highlight>
              </a:rPr>
              <a:t>szintjét</a:t>
            </a:r>
            <a:r>
              <a:rPr lang="en-GB" sz="2400" dirty="0">
                <a:highlight>
                  <a:srgbClr val="00FF00"/>
                </a:highlight>
              </a:rPr>
              <a:t> </a:t>
            </a:r>
            <a:r>
              <a:rPr lang="en-GB" sz="2400" dirty="0" err="1">
                <a:highlight>
                  <a:srgbClr val="00FFFF"/>
                </a:highlight>
              </a:rPr>
              <a:t>fokozott</a:t>
            </a:r>
            <a:r>
              <a:rPr lang="en-GB" sz="2400" dirty="0">
                <a:highlight>
                  <a:srgbClr val="00FFFF"/>
                </a:highlight>
              </a:rPr>
              <a:t> </a:t>
            </a:r>
            <a:r>
              <a:rPr lang="en-GB" sz="2400" dirty="0" err="1">
                <a:highlight>
                  <a:srgbClr val="00FFFF"/>
                </a:highlight>
              </a:rPr>
              <a:t>szintről</a:t>
            </a:r>
            <a:r>
              <a:rPr lang="en-GB" sz="2400" dirty="0">
                <a:highlight>
                  <a:srgbClr val="00FFFF"/>
                </a:highlight>
              </a:rPr>
              <a:t> </a:t>
            </a:r>
            <a:r>
              <a:rPr lang="en-GB" sz="2400" dirty="0" err="1">
                <a:highlight>
                  <a:srgbClr val="00FFFF"/>
                </a:highlight>
              </a:rPr>
              <a:t>minimálisra</a:t>
            </a:r>
            <a:r>
              <a:rPr lang="en-GB" sz="2400" dirty="0">
                <a:highlight>
                  <a:srgbClr val="00FFFF"/>
                </a:highlight>
              </a:rPr>
              <a:t>, majd a </a:t>
            </a:r>
            <a:r>
              <a:rPr lang="en-GB" sz="2400" dirty="0" err="1">
                <a:highlight>
                  <a:srgbClr val="00FFFF"/>
                </a:highlight>
              </a:rPr>
              <a:t>bírói</a:t>
            </a:r>
            <a:r>
              <a:rPr lang="en-GB" sz="2400" dirty="0">
                <a:highlight>
                  <a:srgbClr val="00FFFF"/>
                </a:highlight>
              </a:rPr>
              <a:t> </a:t>
            </a:r>
            <a:r>
              <a:rPr lang="en-GB" sz="2400" dirty="0" err="1">
                <a:highlight>
                  <a:srgbClr val="00FFFF"/>
                </a:highlight>
              </a:rPr>
              <a:t>kar</a:t>
            </a:r>
            <a:r>
              <a:rPr lang="en-GB" sz="2400" dirty="0">
                <a:highlight>
                  <a:srgbClr val="00FFFF"/>
                </a:highlight>
              </a:rPr>
              <a:t> segítségével </a:t>
            </a:r>
            <a:r>
              <a:rPr lang="en-GB" sz="2400" dirty="0" err="1">
                <a:highlight>
                  <a:srgbClr val="FF0000"/>
                </a:highlight>
              </a:rPr>
              <a:t>nullára</a:t>
            </a:r>
            <a:r>
              <a:rPr lang="en-GB" sz="2400" dirty="0">
                <a:highlight>
                  <a:srgbClr val="FF0000"/>
                </a:highlight>
              </a:rPr>
              <a:t> </a:t>
            </a:r>
            <a:r>
              <a:rPr lang="en-GB" sz="2400" dirty="0" err="1">
                <a:highlight>
                  <a:srgbClr val="00FFFF"/>
                </a:highlight>
              </a:rPr>
              <a:t>csökkentette</a:t>
            </a:r>
            <a:r>
              <a:rPr lang="en-GB" sz="2400" dirty="0"/>
              <a:t>. </a:t>
            </a:r>
            <a:r>
              <a:rPr lang="en-GB" sz="2400" dirty="0" err="1"/>
              <a:t>Megfosztotta</a:t>
            </a:r>
            <a:r>
              <a:rPr lang="en-GB" sz="2400" dirty="0"/>
              <a:t> a </a:t>
            </a:r>
            <a:r>
              <a:rPr lang="en-GB" sz="2400" dirty="0" err="1"/>
              <a:t>tisztességtelen</a:t>
            </a:r>
            <a:r>
              <a:rPr lang="en-GB" sz="2400" dirty="0"/>
              <a:t> </a:t>
            </a:r>
            <a:r>
              <a:rPr lang="en-GB" sz="2400" dirty="0" err="1"/>
              <a:t>feltételt</a:t>
            </a:r>
            <a:r>
              <a:rPr lang="en-GB" sz="2400" dirty="0"/>
              <a:t> annak </a:t>
            </a:r>
            <a:r>
              <a:rPr lang="en-GB" sz="2400" dirty="0" err="1"/>
              <a:t>jogkövetkezményétől</a:t>
            </a:r>
            <a:r>
              <a:rPr lang="en-GB" sz="2400" dirty="0"/>
              <a:t>, </a:t>
            </a:r>
            <a:r>
              <a:rPr lang="en-GB" sz="2400" dirty="0" err="1"/>
              <a:t>mely</a:t>
            </a:r>
            <a:r>
              <a:rPr lang="en-GB" sz="2400" dirty="0"/>
              <a:t> </a:t>
            </a:r>
            <a:r>
              <a:rPr lang="en-GB" sz="2400" dirty="0" err="1"/>
              <a:t>fokozott</a:t>
            </a:r>
            <a:r>
              <a:rPr lang="en-GB" sz="2400" dirty="0"/>
              <a:t> </a:t>
            </a:r>
            <a:r>
              <a:rPr lang="en-GB" sz="2400" dirty="0" err="1"/>
              <a:t>szintű</a:t>
            </a:r>
            <a:r>
              <a:rPr lang="en-GB" sz="2400" dirty="0"/>
              <a:t> </a:t>
            </a:r>
            <a:r>
              <a:rPr lang="en-GB" sz="2400" dirty="0" err="1"/>
              <a:t>védelmet</a:t>
            </a:r>
            <a:r>
              <a:rPr lang="en-GB" sz="2400" dirty="0"/>
              <a:t> </a:t>
            </a:r>
            <a:r>
              <a:rPr lang="en-GB" sz="2400" dirty="0" err="1"/>
              <a:t>biztosított</a:t>
            </a:r>
            <a:r>
              <a:rPr lang="en-GB" sz="2400" dirty="0"/>
              <a:t> a </a:t>
            </a:r>
            <a:r>
              <a:rPr lang="en-GB" sz="2400" dirty="0" err="1"/>
              <a:t>fogyasztóknak</a:t>
            </a:r>
            <a:r>
              <a:rPr lang="en-GB" sz="2400" dirty="0"/>
              <a:t>. (</a:t>
            </a:r>
            <a:r>
              <a:rPr lang="en-GB" sz="2400" dirty="0">
                <a:highlight>
                  <a:srgbClr val="FF00FF"/>
                </a:highlight>
              </a:rPr>
              <a:t>C-118-17 38-43; C-51/17 56</a:t>
            </a:r>
            <a:r>
              <a:rPr lang="en-GB" sz="2400" dirty="0"/>
              <a:t>.)</a:t>
            </a:r>
          </a:p>
          <a:p>
            <a:pPr marL="0" indent="0">
              <a:buNone/>
            </a:pPr>
            <a:endParaRPr lang="en-GB" dirty="0"/>
          </a:p>
        </p:txBody>
      </p:sp>
    </p:spTree>
    <p:extLst>
      <p:ext uri="{BB962C8B-B14F-4D97-AF65-F5344CB8AC3E}">
        <p14:creationId xmlns:p14="http://schemas.microsoft.com/office/powerpoint/2010/main" val="423205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preview">
            <a:extLst>
              <a:ext uri="{FF2B5EF4-FFF2-40B4-BE49-F238E27FC236}">
                <a16:creationId xmlns:a16="http://schemas.microsoft.com/office/drawing/2014/main" id="{4AB51FE2-F4F9-F9DD-91DF-2D5E19A38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47" r="-2" b="-2"/>
          <a:stretch/>
        </p:blipFill>
        <p:spPr bwMode="auto">
          <a:xfrm>
            <a:off x="147485" y="85264"/>
            <a:ext cx="6760660" cy="66842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4ABCA4-AC29-E625-9762-6DF9E31DB332}"/>
              </a:ext>
            </a:extLst>
          </p:cNvPr>
          <p:cNvSpPr>
            <a:spLocks noGrp="1"/>
          </p:cNvSpPr>
          <p:nvPr>
            <p:ph idx="1"/>
          </p:nvPr>
        </p:nvSpPr>
        <p:spPr>
          <a:xfrm>
            <a:off x="7283837" y="328131"/>
            <a:ext cx="3822189" cy="3742762"/>
          </a:xfrm>
        </p:spPr>
        <p:txBody>
          <a:bodyPr>
            <a:normAutofit fontScale="92500"/>
          </a:bodyPr>
          <a:lstStyle/>
          <a:p>
            <a:pPr marL="0" indent="0">
              <a:buNone/>
            </a:pPr>
            <a:r>
              <a:rPr lang="hu-HU" sz="2000" dirty="0">
                <a:latin typeface="+mn-lt"/>
              </a:rPr>
              <a:t>Különbség az </a:t>
            </a:r>
            <a:r>
              <a:rPr lang="hu-HU" sz="2000" b="1" dirty="0">
                <a:latin typeface="+mn-lt"/>
              </a:rPr>
              <a:t>EU joga</a:t>
            </a:r>
            <a:r>
              <a:rPr lang="hu-HU" sz="2000" dirty="0">
                <a:latin typeface="+mn-lt"/>
              </a:rPr>
              <a:t> alapján lehetséges </a:t>
            </a:r>
            <a:r>
              <a:rPr lang="hu-HU" sz="2000" b="1" dirty="0">
                <a:latin typeface="+mn-lt"/>
              </a:rPr>
              <a:t>kamatmentes elszámolás</a:t>
            </a:r>
            <a:r>
              <a:rPr lang="hu-HU" sz="2000" dirty="0">
                <a:latin typeface="+mn-lt"/>
              </a:rPr>
              <a:t> és a </a:t>
            </a:r>
            <a:r>
              <a:rPr lang="hu-HU" sz="2000" b="1" dirty="0">
                <a:latin typeface="+mn-lt"/>
              </a:rPr>
              <a:t>DH törvények</a:t>
            </a:r>
            <a:r>
              <a:rPr lang="hu-HU" sz="2000" dirty="0">
                <a:latin typeface="+mn-lt"/>
              </a:rPr>
              <a:t> megoldása között</a:t>
            </a:r>
            <a:r>
              <a:rPr lang="en-GB" sz="2000" dirty="0">
                <a:latin typeface="+mn-lt"/>
              </a:rPr>
              <a:t>:</a:t>
            </a:r>
            <a:endParaRPr lang="hu-HU" sz="2000" dirty="0">
              <a:latin typeface="+mn-lt"/>
            </a:endParaRPr>
          </a:p>
          <a:p>
            <a:r>
              <a:rPr lang="hu-HU" sz="2000" dirty="0">
                <a:latin typeface="+mn-lt"/>
              </a:rPr>
              <a:t>A fogyasztó által kért hitel</a:t>
            </a:r>
            <a:r>
              <a:rPr lang="en-GB" sz="2000" dirty="0">
                <a:latin typeface="+mn-lt"/>
              </a:rPr>
              <a:t>:</a:t>
            </a:r>
            <a:r>
              <a:rPr lang="hu-HU" sz="2000" dirty="0">
                <a:latin typeface="+mn-lt"/>
              </a:rPr>
              <a:t> 17.000.000 HUF</a:t>
            </a:r>
            <a:endParaRPr lang="en-GB" sz="2000" dirty="0">
              <a:latin typeface="+mn-lt"/>
            </a:endParaRPr>
          </a:p>
          <a:p>
            <a:r>
              <a:rPr lang="hu-HU" sz="2000" dirty="0">
                <a:latin typeface="+mn-lt"/>
              </a:rPr>
              <a:t>Visszafizetett 10.000</a:t>
            </a:r>
            <a:r>
              <a:rPr lang="en-GB" sz="2000" dirty="0">
                <a:latin typeface="+mn-lt"/>
              </a:rPr>
              <a:t>.</a:t>
            </a:r>
            <a:r>
              <a:rPr lang="hu-HU" sz="2000" dirty="0">
                <a:latin typeface="+mn-lt"/>
              </a:rPr>
              <a:t>0</a:t>
            </a:r>
            <a:r>
              <a:rPr lang="fi-FI" sz="2000" dirty="0">
                <a:latin typeface="+mn-lt"/>
              </a:rPr>
              <a:t>00</a:t>
            </a:r>
            <a:r>
              <a:rPr lang="hu-HU" sz="2000" dirty="0">
                <a:latin typeface="+mn-lt"/>
              </a:rPr>
              <a:t> HUF-ot</a:t>
            </a:r>
            <a:endParaRPr lang="fi-FI" sz="2000" dirty="0">
              <a:latin typeface="+mn-lt"/>
            </a:endParaRPr>
          </a:p>
          <a:p>
            <a:r>
              <a:rPr lang="fi-FI" sz="2000" dirty="0">
                <a:latin typeface="+mn-lt"/>
              </a:rPr>
              <a:t>A</a:t>
            </a:r>
            <a:r>
              <a:rPr lang="hu-HU" sz="2000" dirty="0">
                <a:latin typeface="+mn-lt"/>
              </a:rPr>
              <a:t> DH törvények alapján járulékos költségekkel együtt </a:t>
            </a:r>
            <a:r>
              <a:rPr lang="hu-HU" sz="2000" b="1" dirty="0">
                <a:latin typeface="+mn-lt"/>
              </a:rPr>
              <a:t>63.000.000</a:t>
            </a:r>
            <a:r>
              <a:rPr lang="hu-HU" sz="2000" dirty="0">
                <a:latin typeface="+mn-lt"/>
              </a:rPr>
              <a:t> HUF-ot kell fizetnie a fennmaradó </a:t>
            </a:r>
            <a:r>
              <a:rPr lang="hu-HU" sz="2000" b="1" dirty="0">
                <a:latin typeface="+mn-lt"/>
              </a:rPr>
              <a:t>7.000.000</a:t>
            </a:r>
            <a:r>
              <a:rPr lang="hu-HU" sz="2000" dirty="0">
                <a:latin typeface="+mn-lt"/>
              </a:rPr>
              <a:t> HUF helyett</a:t>
            </a:r>
            <a:endParaRPr lang="en-GB" sz="2000" dirty="0">
              <a:latin typeface="+mn-lt"/>
            </a:endParaRPr>
          </a:p>
          <a:p>
            <a:endParaRPr lang="hu-HU" sz="2000" dirty="0"/>
          </a:p>
          <a:p>
            <a:endParaRPr lang="hu-HU" sz="2000" dirty="0"/>
          </a:p>
        </p:txBody>
      </p:sp>
    </p:spTree>
    <p:extLst>
      <p:ext uri="{BB962C8B-B14F-4D97-AF65-F5344CB8AC3E}">
        <p14:creationId xmlns:p14="http://schemas.microsoft.com/office/powerpoint/2010/main" val="140518691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5569</Words>
  <Application>Microsoft Office PowerPoint</Application>
  <PresentationFormat>Widescreen</PresentationFormat>
  <Paragraphs>226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Office-téma</vt:lpstr>
      <vt:lpstr>A Fogyasztói jogok sérelme Magyarországon</vt:lpstr>
      <vt:lpstr>Párbeszéd az EUB és tagállami bíróságok  között</vt:lpstr>
      <vt:lpstr>Az EUB releváns ítéletei és ítélkezési gyakorlata felülértelmezése, szemezgetése, ignorálása, a magyar bírósági gyakorlatban  (C-26/13 Kásler és C-118/17 Dunai helyzetében levő fogyasztók)</vt:lpstr>
      <vt:lpstr>A magyar Kúria jogállamisági felfogása</vt:lpstr>
      <vt:lpstr>A DH1-DH3 törvények célja sérti az Irányelvet</vt:lpstr>
      <vt:lpstr>A DH1-DH3 törvények célja sérti az Irányelvet</vt:lpstr>
      <vt:lpstr>PowerPoint Presentation</vt:lpstr>
      <vt:lpstr>Tagállami jogalkotó nem gyengítheti a már fennálló védelem lényegét a 6. cikk (1) bek kógens norma jellege</vt:lpstr>
      <vt:lpstr>PowerPoint Presentation</vt:lpstr>
      <vt:lpstr>Érvénytelenség orvoslása</vt:lpstr>
      <vt:lpstr>A fogyasztók EUB ítéletben biztosított joga</vt:lpstr>
      <vt:lpstr>Az Irányelv céljait a szerződés megszűnése után is figyelembe kell venni 1. C-395/21. DV vs. M indítvány Maciej Spunar főtanácsos EUB ítélkezési gyakorlatot  összefoglaló érvelése, valamint a C-520/21 Bank M indítvány újszerű megállapításai</vt:lpstr>
      <vt:lpstr>Az Irányelv céljait a szerződés megszűnése után is figyelembe kell venni 2.</vt:lpstr>
      <vt:lpstr> Az FSUG feladatai a következők   </vt:lpstr>
      <vt:lpstr>A fogyasztói és marketingjog 2017-es célravezetőségi vizsgálata (Bizottság) I-III.:</vt:lpstr>
      <vt:lpstr>I. Az árat és a szerződés elsődleges tárgyát meghatározó feltételekre vonatkozó kivétel hatálya</vt:lpstr>
      <vt:lpstr>II. A tisztességtelen szerződési feltételek nem kötelező jellegéből eredő jogi következmények</vt:lpstr>
      <vt:lpstr>III. A nemzeti bíróságok azon kötelezettsége, hogy aktív szerepet vállaljanak a tisztességtelen szerződési feltételekről szóló irányelv egyéni ügyekre való alkalmazásában</vt:lpstr>
      <vt:lpstr>Bizottság - 2016. évi éves jelentés az uniós jog alkalmazásának ellenőrzése   Brüsszel, 2017.7.6. COM (2017) 370 Final</vt:lpstr>
      <vt:lpstr>A Bizottság vállalása:</vt:lpstr>
      <vt:lpstr>A Bizottság vállalása</vt:lpstr>
      <vt:lpstr>A magyar bíróságok rendszerszinten tagadják meg az uniós jog alkalmazását – az EUSZ 19. cikke és a Charta 47. pontja sérül</vt:lpstr>
      <vt:lpstr>A magyar bíróságok rendszerszintű jogsértése lényeges ismérvei  C-129/00 Bizottság vs Olaszország; C-379/10 Bizottság vs Olaszország; C-144/99 Bizottság vs Hollandia</vt:lpstr>
      <vt:lpstr>A magyar bíróságok rendszerszintű jogsértése lényeges ismérvei C-129/00 Bizottság vs Olaszország; C-379/10 Bizottság vs Olaszország; C-144/99 Bizottság vs Hollandia</vt:lpstr>
      <vt:lpstr>A magyar bíróságok rendszerszintű jogsértése lényege ismérvei  C-129/00 Bizottság vs Olaszország; C-379/10 Bizottság vs Olaszország; C-144/99 Bizottság vs Hollandia</vt:lpstr>
      <vt:lpstr>A magyar bíróságok rendszerszintű jogsértése lényeges ismérvei  C-129/00 Bizottság vs Olaszország; C-379/10 Bizottság vs Olaszország; C-144/99 Bizottság vs Hollandia</vt:lpstr>
      <vt:lpstr>Bizottság egységeinek intervenciója elkerülhetetlenül szükséges</vt:lpstr>
      <vt:lpstr>Európai Bizottság egységei beavatkozásának szükségessége</vt:lpstr>
      <vt:lpstr>Európai Bizottság egységei beavatkozásának szükségessége</vt:lpstr>
      <vt:lpstr>FSUG és a Bizottság Főigazgatóságainak együttműködése és intervenciója szükségessége –monitoring eljárás indítása</vt:lpstr>
      <vt:lpstr>FSUG és a Bizottság Főigazgatóságainak együttműködése és közös intervenciója szükségessége – monitoring és kötelezettségszegéi eljárás indítása</vt:lpstr>
      <vt:lpstr>Köszönöm a figyelmét!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Koppenhágai Kritériumok sérelme</dc:title>
  <cp:lastModifiedBy>Marta Rovo</cp:lastModifiedBy>
  <cp:revision>131</cp:revision>
  <dcterms:created xsi:type="dcterms:W3CDTF">2023-01-30T17:17:12Z</dcterms:created>
  <dcterms:modified xsi:type="dcterms:W3CDTF">2023-04-20T16:08:49Z</dcterms:modified>
</cp:coreProperties>
</file>